
<file path=[Content_Types].xml><?xml version="1.0" encoding="utf-8"?>
<Types xmlns="http://schemas.openxmlformats.org/package/2006/content-types">
  <Default Extension="gif" ContentType="image/gi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58" r:id="rId5"/>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35" autoAdjust="0"/>
    <p:restoredTop sz="94660"/>
  </p:normalViewPr>
  <p:slideViewPr>
    <p:cSldViewPr snapToGrid="0">
      <p:cViewPr varScale="1">
        <p:scale>
          <a:sx n="55" d="100"/>
          <a:sy n="55" d="100"/>
        </p:scale>
        <p:origin x="53" y="61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5534621-7026-4F64-B454-B40FCEBA0613}"/>
              </a:ext>
            </a:extLst>
          </p:cNvPr>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859622F6-8B55-4ED4-9920-7F16381E310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FD85A9B3-291C-40BE-987E-301900DF8E74}"/>
              </a:ext>
            </a:extLst>
          </p:cNvPr>
          <p:cNvSpPr>
            <a:spLocks noGrp="1"/>
          </p:cNvSpPr>
          <p:nvPr>
            <p:ph type="dt" sz="half" idx="10"/>
          </p:nvPr>
        </p:nvSpPr>
        <p:spPr/>
        <p:txBody>
          <a:bodyPr/>
          <a:lstStyle/>
          <a:p>
            <a:fld id="{D7100927-1FC2-4DB1-9D79-E267534AAEC1}" type="datetimeFigureOut">
              <a:rPr kumimoji="1" lang="ja-JP" altLang="en-US" smtClean="0"/>
              <a:t>2019/12/12</a:t>
            </a:fld>
            <a:endParaRPr kumimoji="1" lang="ja-JP" altLang="en-US"/>
          </a:p>
        </p:txBody>
      </p:sp>
      <p:sp>
        <p:nvSpPr>
          <p:cNvPr id="5" name="フッター プレースホルダー 4">
            <a:extLst>
              <a:ext uri="{FF2B5EF4-FFF2-40B4-BE49-F238E27FC236}">
                <a16:creationId xmlns:a16="http://schemas.microsoft.com/office/drawing/2014/main" id="{2911F593-B12B-42AA-BDA4-2F15C764B5A9}"/>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3F7E4218-6262-41CE-944E-7B66BFBCC818}"/>
              </a:ext>
            </a:extLst>
          </p:cNvPr>
          <p:cNvSpPr>
            <a:spLocks noGrp="1"/>
          </p:cNvSpPr>
          <p:nvPr>
            <p:ph type="sldNum" sz="quarter" idx="12"/>
          </p:nvPr>
        </p:nvSpPr>
        <p:spPr/>
        <p:txBody>
          <a:bodyPr/>
          <a:lstStyle/>
          <a:p>
            <a:fld id="{E8444DD2-1A4E-4CDC-9708-3C7562F87926}" type="slidenum">
              <a:rPr kumimoji="1" lang="ja-JP" altLang="en-US" smtClean="0"/>
              <a:t>‹#›</a:t>
            </a:fld>
            <a:endParaRPr kumimoji="1" lang="ja-JP" altLang="en-US"/>
          </a:p>
        </p:txBody>
      </p:sp>
    </p:spTree>
    <p:extLst>
      <p:ext uri="{BB962C8B-B14F-4D97-AF65-F5344CB8AC3E}">
        <p14:creationId xmlns:p14="http://schemas.microsoft.com/office/powerpoint/2010/main" val="5752402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75C17F3-8533-47D8-811C-8CFD94D74042}"/>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BE364D07-C2DF-4017-9D49-9F923A8C85DA}"/>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0B0E4391-88F1-4A6D-A91B-ACB76997CC3C}"/>
              </a:ext>
            </a:extLst>
          </p:cNvPr>
          <p:cNvSpPr>
            <a:spLocks noGrp="1"/>
          </p:cNvSpPr>
          <p:nvPr>
            <p:ph type="dt" sz="half" idx="10"/>
          </p:nvPr>
        </p:nvSpPr>
        <p:spPr/>
        <p:txBody>
          <a:bodyPr/>
          <a:lstStyle/>
          <a:p>
            <a:fld id="{D7100927-1FC2-4DB1-9D79-E267534AAEC1}" type="datetimeFigureOut">
              <a:rPr kumimoji="1" lang="ja-JP" altLang="en-US" smtClean="0"/>
              <a:t>2019/12/12</a:t>
            </a:fld>
            <a:endParaRPr kumimoji="1" lang="ja-JP" altLang="en-US"/>
          </a:p>
        </p:txBody>
      </p:sp>
      <p:sp>
        <p:nvSpPr>
          <p:cNvPr id="5" name="フッター プレースホルダー 4">
            <a:extLst>
              <a:ext uri="{FF2B5EF4-FFF2-40B4-BE49-F238E27FC236}">
                <a16:creationId xmlns:a16="http://schemas.microsoft.com/office/drawing/2014/main" id="{FFA8DD8D-659D-4CA9-82CF-2BBFDE10DE88}"/>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04EF651B-7890-4CDF-8CD2-0BB3407BE8B4}"/>
              </a:ext>
            </a:extLst>
          </p:cNvPr>
          <p:cNvSpPr>
            <a:spLocks noGrp="1"/>
          </p:cNvSpPr>
          <p:nvPr>
            <p:ph type="sldNum" sz="quarter" idx="12"/>
          </p:nvPr>
        </p:nvSpPr>
        <p:spPr/>
        <p:txBody>
          <a:bodyPr/>
          <a:lstStyle/>
          <a:p>
            <a:fld id="{E8444DD2-1A4E-4CDC-9708-3C7562F87926}" type="slidenum">
              <a:rPr kumimoji="1" lang="ja-JP" altLang="en-US" smtClean="0"/>
              <a:t>‹#›</a:t>
            </a:fld>
            <a:endParaRPr kumimoji="1" lang="ja-JP" altLang="en-US"/>
          </a:p>
        </p:txBody>
      </p:sp>
    </p:spTree>
    <p:extLst>
      <p:ext uri="{BB962C8B-B14F-4D97-AF65-F5344CB8AC3E}">
        <p14:creationId xmlns:p14="http://schemas.microsoft.com/office/powerpoint/2010/main" val="42851066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82BFCD3F-3E1F-4B9B-A106-BAC8A7398EA3}"/>
              </a:ext>
            </a:extLst>
          </p:cNvPr>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ED2CE499-25C2-40FD-BFFF-DFE675C95DD1}"/>
              </a:ext>
            </a:extLst>
          </p:cNvPr>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6346A9A8-E937-4A0B-ADBD-4FB0CED77DFB}"/>
              </a:ext>
            </a:extLst>
          </p:cNvPr>
          <p:cNvSpPr>
            <a:spLocks noGrp="1"/>
          </p:cNvSpPr>
          <p:nvPr>
            <p:ph type="dt" sz="half" idx="10"/>
          </p:nvPr>
        </p:nvSpPr>
        <p:spPr/>
        <p:txBody>
          <a:bodyPr/>
          <a:lstStyle/>
          <a:p>
            <a:fld id="{D7100927-1FC2-4DB1-9D79-E267534AAEC1}" type="datetimeFigureOut">
              <a:rPr kumimoji="1" lang="ja-JP" altLang="en-US" smtClean="0"/>
              <a:t>2019/12/12</a:t>
            </a:fld>
            <a:endParaRPr kumimoji="1" lang="ja-JP" altLang="en-US"/>
          </a:p>
        </p:txBody>
      </p:sp>
      <p:sp>
        <p:nvSpPr>
          <p:cNvPr id="5" name="フッター プレースホルダー 4">
            <a:extLst>
              <a:ext uri="{FF2B5EF4-FFF2-40B4-BE49-F238E27FC236}">
                <a16:creationId xmlns:a16="http://schemas.microsoft.com/office/drawing/2014/main" id="{D54D1EBB-A474-45BA-89F9-ED772B0FD76F}"/>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9A64E4DA-3B7D-469F-8AAA-2961F0C61059}"/>
              </a:ext>
            </a:extLst>
          </p:cNvPr>
          <p:cNvSpPr>
            <a:spLocks noGrp="1"/>
          </p:cNvSpPr>
          <p:nvPr>
            <p:ph type="sldNum" sz="quarter" idx="12"/>
          </p:nvPr>
        </p:nvSpPr>
        <p:spPr/>
        <p:txBody>
          <a:bodyPr/>
          <a:lstStyle/>
          <a:p>
            <a:fld id="{E8444DD2-1A4E-4CDC-9708-3C7562F87926}" type="slidenum">
              <a:rPr kumimoji="1" lang="ja-JP" altLang="en-US" smtClean="0"/>
              <a:t>‹#›</a:t>
            </a:fld>
            <a:endParaRPr kumimoji="1" lang="ja-JP" altLang="en-US"/>
          </a:p>
        </p:txBody>
      </p:sp>
    </p:spTree>
    <p:extLst>
      <p:ext uri="{BB962C8B-B14F-4D97-AF65-F5344CB8AC3E}">
        <p14:creationId xmlns:p14="http://schemas.microsoft.com/office/powerpoint/2010/main" val="26151229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C5F7C46-A4A3-44BC-A70C-D7294F36B501}"/>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C9572D35-953C-4F87-9AFB-832081D601CF}"/>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92C9ADA3-3BD9-4DB0-8D33-27F25E14F2EE}"/>
              </a:ext>
            </a:extLst>
          </p:cNvPr>
          <p:cNvSpPr>
            <a:spLocks noGrp="1"/>
          </p:cNvSpPr>
          <p:nvPr>
            <p:ph type="dt" sz="half" idx="10"/>
          </p:nvPr>
        </p:nvSpPr>
        <p:spPr/>
        <p:txBody>
          <a:bodyPr/>
          <a:lstStyle/>
          <a:p>
            <a:fld id="{D7100927-1FC2-4DB1-9D79-E267534AAEC1}" type="datetimeFigureOut">
              <a:rPr kumimoji="1" lang="ja-JP" altLang="en-US" smtClean="0"/>
              <a:t>2019/12/12</a:t>
            </a:fld>
            <a:endParaRPr kumimoji="1" lang="ja-JP" altLang="en-US"/>
          </a:p>
        </p:txBody>
      </p:sp>
      <p:sp>
        <p:nvSpPr>
          <p:cNvPr id="5" name="フッター プレースホルダー 4">
            <a:extLst>
              <a:ext uri="{FF2B5EF4-FFF2-40B4-BE49-F238E27FC236}">
                <a16:creationId xmlns:a16="http://schemas.microsoft.com/office/drawing/2014/main" id="{58D63C41-A228-4702-8847-2B83AAF425D7}"/>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426D7BBD-3D82-4DF8-A9F8-6DA2D141AEE2}"/>
              </a:ext>
            </a:extLst>
          </p:cNvPr>
          <p:cNvSpPr>
            <a:spLocks noGrp="1"/>
          </p:cNvSpPr>
          <p:nvPr>
            <p:ph type="sldNum" sz="quarter" idx="12"/>
          </p:nvPr>
        </p:nvSpPr>
        <p:spPr/>
        <p:txBody>
          <a:bodyPr/>
          <a:lstStyle/>
          <a:p>
            <a:fld id="{E8444DD2-1A4E-4CDC-9708-3C7562F87926}" type="slidenum">
              <a:rPr kumimoji="1" lang="ja-JP" altLang="en-US" smtClean="0"/>
              <a:t>‹#›</a:t>
            </a:fld>
            <a:endParaRPr kumimoji="1" lang="ja-JP" altLang="en-US"/>
          </a:p>
        </p:txBody>
      </p:sp>
    </p:spTree>
    <p:extLst>
      <p:ext uri="{BB962C8B-B14F-4D97-AF65-F5344CB8AC3E}">
        <p14:creationId xmlns:p14="http://schemas.microsoft.com/office/powerpoint/2010/main" val="16538874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CF190E0-0F0C-4C13-BC66-8077B91DBB98}"/>
              </a:ext>
            </a:extLst>
          </p:cNvPr>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10AEB9FC-E324-40F9-8F01-D3CBBB1AA40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F8EA4BF5-9155-43FA-B3CE-34ECF10354EC}"/>
              </a:ext>
            </a:extLst>
          </p:cNvPr>
          <p:cNvSpPr>
            <a:spLocks noGrp="1"/>
          </p:cNvSpPr>
          <p:nvPr>
            <p:ph type="dt" sz="half" idx="10"/>
          </p:nvPr>
        </p:nvSpPr>
        <p:spPr/>
        <p:txBody>
          <a:bodyPr/>
          <a:lstStyle/>
          <a:p>
            <a:fld id="{D7100927-1FC2-4DB1-9D79-E267534AAEC1}" type="datetimeFigureOut">
              <a:rPr kumimoji="1" lang="ja-JP" altLang="en-US" smtClean="0"/>
              <a:t>2019/12/12</a:t>
            </a:fld>
            <a:endParaRPr kumimoji="1" lang="ja-JP" altLang="en-US"/>
          </a:p>
        </p:txBody>
      </p:sp>
      <p:sp>
        <p:nvSpPr>
          <p:cNvPr id="5" name="フッター プレースホルダー 4">
            <a:extLst>
              <a:ext uri="{FF2B5EF4-FFF2-40B4-BE49-F238E27FC236}">
                <a16:creationId xmlns:a16="http://schemas.microsoft.com/office/drawing/2014/main" id="{E9BDBBEA-7015-474D-A2D8-D44055BA0CE3}"/>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23D38088-4218-43E4-AB85-1AD4931BA15D}"/>
              </a:ext>
            </a:extLst>
          </p:cNvPr>
          <p:cNvSpPr>
            <a:spLocks noGrp="1"/>
          </p:cNvSpPr>
          <p:nvPr>
            <p:ph type="sldNum" sz="quarter" idx="12"/>
          </p:nvPr>
        </p:nvSpPr>
        <p:spPr/>
        <p:txBody>
          <a:bodyPr/>
          <a:lstStyle/>
          <a:p>
            <a:fld id="{E8444DD2-1A4E-4CDC-9708-3C7562F87926}" type="slidenum">
              <a:rPr kumimoji="1" lang="ja-JP" altLang="en-US" smtClean="0"/>
              <a:t>‹#›</a:t>
            </a:fld>
            <a:endParaRPr kumimoji="1" lang="ja-JP" altLang="en-US"/>
          </a:p>
        </p:txBody>
      </p:sp>
    </p:spTree>
    <p:extLst>
      <p:ext uri="{BB962C8B-B14F-4D97-AF65-F5344CB8AC3E}">
        <p14:creationId xmlns:p14="http://schemas.microsoft.com/office/powerpoint/2010/main" val="3135657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C434194-D577-40C4-B57E-4CE9F635D38F}"/>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0BF5AB88-D832-42F9-9605-82A01CA69C12}"/>
              </a:ext>
            </a:extLst>
          </p:cNvPr>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DC7DC717-587B-4FDA-ABAB-8FA273A291BA}"/>
              </a:ext>
            </a:extLst>
          </p:cNvPr>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EA867D5E-97CB-4C70-B955-9024BD198B3D}"/>
              </a:ext>
            </a:extLst>
          </p:cNvPr>
          <p:cNvSpPr>
            <a:spLocks noGrp="1"/>
          </p:cNvSpPr>
          <p:nvPr>
            <p:ph type="dt" sz="half" idx="10"/>
          </p:nvPr>
        </p:nvSpPr>
        <p:spPr/>
        <p:txBody>
          <a:bodyPr/>
          <a:lstStyle/>
          <a:p>
            <a:fld id="{D7100927-1FC2-4DB1-9D79-E267534AAEC1}" type="datetimeFigureOut">
              <a:rPr kumimoji="1" lang="ja-JP" altLang="en-US" smtClean="0"/>
              <a:t>2019/12/12</a:t>
            </a:fld>
            <a:endParaRPr kumimoji="1" lang="ja-JP" altLang="en-US"/>
          </a:p>
        </p:txBody>
      </p:sp>
      <p:sp>
        <p:nvSpPr>
          <p:cNvPr id="6" name="フッター プレースホルダー 5">
            <a:extLst>
              <a:ext uri="{FF2B5EF4-FFF2-40B4-BE49-F238E27FC236}">
                <a16:creationId xmlns:a16="http://schemas.microsoft.com/office/drawing/2014/main" id="{17F33993-3E54-4BC8-9A30-943978A4D0D9}"/>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C4AEBA8F-BE8F-4768-959C-565DC9A389D8}"/>
              </a:ext>
            </a:extLst>
          </p:cNvPr>
          <p:cNvSpPr>
            <a:spLocks noGrp="1"/>
          </p:cNvSpPr>
          <p:nvPr>
            <p:ph type="sldNum" sz="quarter" idx="12"/>
          </p:nvPr>
        </p:nvSpPr>
        <p:spPr/>
        <p:txBody>
          <a:bodyPr/>
          <a:lstStyle/>
          <a:p>
            <a:fld id="{E8444DD2-1A4E-4CDC-9708-3C7562F87926}" type="slidenum">
              <a:rPr kumimoji="1" lang="ja-JP" altLang="en-US" smtClean="0"/>
              <a:t>‹#›</a:t>
            </a:fld>
            <a:endParaRPr kumimoji="1" lang="ja-JP" altLang="en-US"/>
          </a:p>
        </p:txBody>
      </p:sp>
    </p:spTree>
    <p:extLst>
      <p:ext uri="{BB962C8B-B14F-4D97-AF65-F5344CB8AC3E}">
        <p14:creationId xmlns:p14="http://schemas.microsoft.com/office/powerpoint/2010/main" val="7528995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A41CC69-495D-4825-A1C3-F900DFF9630F}"/>
              </a:ext>
            </a:extLst>
          </p:cNvPr>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05D8B7CC-9961-46B5-B2A0-C05DC091BA0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7EBFBF15-6488-4A57-BD75-72DE0AFC48DE}"/>
              </a:ext>
            </a:extLst>
          </p:cNvPr>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11849F52-8915-47C8-A80E-5AEA584D604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34B89C4B-441B-4919-BA1D-CE34044D7F17}"/>
              </a:ext>
            </a:extLst>
          </p:cNvPr>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C97E231A-F8D7-4C91-99A9-7839B6F5C794}"/>
              </a:ext>
            </a:extLst>
          </p:cNvPr>
          <p:cNvSpPr>
            <a:spLocks noGrp="1"/>
          </p:cNvSpPr>
          <p:nvPr>
            <p:ph type="dt" sz="half" idx="10"/>
          </p:nvPr>
        </p:nvSpPr>
        <p:spPr/>
        <p:txBody>
          <a:bodyPr/>
          <a:lstStyle/>
          <a:p>
            <a:fld id="{D7100927-1FC2-4DB1-9D79-E267534AAEC1}" type="datetimeFigureOut">
              <a:rPr kumimoji="1" lang="ja-JP" altLang="en-US" smtClean="0"/>
              <a:t>2019/12/12</a:t>
            </a:fld>
            <a:endParaRPr kumimoji="1" lang="ja-JP" altLang="en-US"/>
          </a:p>
        </p:txBody>
      </p:sp>
      <p:sp>
        <p:nvSpPr>
          <p:cNvPr id="8" name="フッター プレースホルダー 7">
            <a:extLst>
              <a:ext uri="{FF2B5EF4-FFF2-40B4-BE49-F238E27FC236}">
                <a16:creationId xmlns:a16="http://schemas.microsoft.com/office/drawing/2014/main" id="{37F581F1-B9A0-483A-9367-19D96F55EC16}"/>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6C0A775D-AD02-4E5B-AF0D-18A0BCB012BE}"/>
              </a:ext>
            </a:extLst>
          </p:cNvPr>
          <p:cNvSpPr>
            <a:spLocks noGrp="1"/>
          </p:cNvSpPr>
          <p:nvPr>
            <p:ph type="sldNum" sz="quarter" idx="12"/>
          </p:nvPr>
        </p:nvSpPr>
        <p:spPr/>
        <p:txBody>
          <a:bodyPr/>
          <a:lstStyle/>
          <a:p>
            <a:fld id="{E8444DD2-1A4E-4CDC-9708-3C7562F87926}" type="slidenum">
              <a:rPr kumimoji="1" lang="ja-JP" altLang="en-US" smtClean="0"/>
              <a:t>‹#›</a:t>
            </a:fld>
            <a:endParaRPr kumimoji="1" lang="ja-JP" altLang="en-US"/>
          </a:p>
        </p:txBody>
      </p:sp>
    </p:spTree>
    <p:extLst>
      <p:ext uri="{BB962C8B-B14F-4D97-AF65-F5344CB8AC3E}">
        <p14:creationId xmlns:p14="http://schemas.microsoft.com/office/powerpoint/2010/main" val="8510144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F923B29-333C-499C-BF8B-801B1AFE9E5B}"/>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71CAA74B-5D67-45C0-851A-186C51A40880}"/>
              </a:ext>
            </a:extLst>
          </p:cNvPr>
          <p:cNvSpPr>
            <a:spLocks noGrp="1"/>
          </p:cNvSpPr>
          <p:nvPr>
            <p:ph type="dt" sz="half" idx="10"/>
          </p:nvPr>
        </p:nvSpPr>
        <p:spPr/>
        <p:txBody>
          <a:bodyPr/>
          <a:lstStyle/>
          <a:p>
            <a:fld id="{D7100927-1FC2-4DB1-9D79-E267534AAEC1}" type="datetimeFigureOut">
              <a:rPr kumimoji="1" lang="ja-JP" altLang="en-US" smtClean="0"/>
              <a:t>2019/12/12</a:t>
            </a:fld>
            <a:endParaRPr kumimoji="1" lang="ja-JP" altLang="en-US"/>
          </a:p>
        </p:txBody>
      </p:sp>
      <p:sp>
        <p:nvSpPr>
          <p:cNvPr id="4" name="フッター プレースホルダー 3">
            <a:extLst>
              <a:ext uri="{FF2B5EF4-FFF2-40B4-BE49-F238E27FC236}">
                <a16:creationId xmlns:a16="http://schemas.microsoft.com/office/drawing/2014/main" id="{D2762BDD-901C-4359-8F2F-4B4F349290A9}"/>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EBFFEFCA-D5AF-4062-A211-5A585E1E4E93}"/>
              </a:ext>
            </a:extLst>
          </p:cNvPr>
          <p:cNvSpPr>
            <a:spLocks noGrp="1"/>
          </p:cNvSpPr>
          <p:nvPr>
            <p:ph type="sldNum" sz="quarter" idx="12"/>
          </p:nvPr>
        </p:nvSpPr>
        <p:spPr/>
        <p:txBody>
          <a:bodyPr/>
          <a:lstStyle/>
          <a:p>
            <a:fld id="{E8444DD2-1A4E-4CDC-9708-3C7562F87926}" type="slidenum">
              <a:rPr kumimoji="1" lang="ja-JP" altLang="en-US" smtClean="0"/>
              <a:t>‹#›</a:t>
            </a:fld>
            <a:endParaRPr kumimoji="1" lang="ja-JP" altLang="en-US"/>
          </a:p>
        </p:txBody>
      </p:sp>
    </p:spTree>
    <p:extLst>
      <p:ext uri="{BB962C8B-B14F-4D97-AF65-F5344CB8AC3E}">
        <p14:creationId xmlns:p14="http://schemas.microsoft.com/office/powerpoint/2010/main" val="20333278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301D43EC-69A1-4A7A-ABC8-68EEE6B4AF41}"/>
              </a:ext>
            </a:extLst>
          </p:cNvPr>
          <p:cNvSpPr>
            <a:spLocks noGrp="1"/>
          </p:cNvSpPr>
          <p:nvPr>
            <p:ph type="dt" sz="half" idx="10"/>
          </p:nvPr>
        </p:nvSpPr>
        <p:spPr/>
        <p:txBody>
          <a:bodyPr/>
          <a:lstStyle/>
          <a:p>
            <a:fld id="{D7100927-1FC2-4DB1-9D79-E267534AAEC1}" type="datetimeFigureOut">
              <a:rPr kumimoji="1" lang="ja-JP" altLang="en-US" smtClean="0"/>
              <a:t>2019/12/12</a:t>
            </a:fld>
            <a:endParaRPr kumimoji="1" lang="ja-JP" altLang="en-US"/>
          </a:p>
        </p:txBody>
      </p:sp>
      <p:sp>
        <p:nvSpPr>
          <p:cNvPr id="3" name="フッター プレースホルダー 2">
            <a:extLst>
              <a:ext uri="{FF2B5EF4-FFF2-40B4-BE49-F238E27FC236}">
                <a16:creationId xmlns:a16="http://schemas.microsoft.com/office/drawing/2014/main" id="{49DE5FC5-6D25-4BF4-ABBA-8CBB25DBD051}"/>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564A7205-31CA-4168-B0D3-B7FAB2249779}"/>
              </a:ext>
            </a:extLst>
          </p:cNvPr>
          <p:cNvSpPr>
            <a:spLocks noGrp="1"/>
          </p:cNvSpPr>
          <p:nvPr>
            <p:ph type="sldNum" sz="quarter" idx="12"/>
          </p:nvPr>
        </p:nvSpPr>
        <p:spPr/>
        <p:txBody>
          <a:bodyPr/>
          <a:lstStyle/>
          <a:p>
            <a:fld id="{E8444DD2-1A4E-4CDC-9708-3C7562F87926}" type="slidenum">
              <a:rPr kumimoji="1" lang="ja-JP" altLang="en-US" smtClean="0"/>
              <a:t>‹#›</a:t>
            </a:fld>
            <a:endParaRPr kumimoji="1" lang="ja-JP" altLang="en-US"/>
          </a:p>
        </p:txBody>
      </p:sp>
    </p:spTree>
    <p:extLst>
      <p:ext uri="{BB962C8B-B14F-4D97-AF65-F5344CB8AC3E}">
        <p14:creationId xmlns:p14="http://schemas.microsoft.com/office/powerpoint/2010/main" val="963634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6B41481-F6F0-41D1-907A-C73F604B0241}"/>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0F5CBFFD-2057-4D8E-B673-536724EA244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2DF70338-427F-47C7-9FE1-B0E6F32CD8D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D6335762-48CD-4B54-B783-623911562679}"/>
              </a:ext>
            </a:extLst>
          </p:cNvPr>
          <p:cNvSpPr>
            <a:spLocks noGrp="1"/>
          </p:cNvSpPr>
          <p:nvPr>
            <p:ph type="dt" sz="half" idx="10"/>
          </p:nvPr>
        </p:nvSpPr>
        <p:spPr/>
        <p:txBody>
          <a:bodyPr/>
          <a:lstStyle/>
          <a:p>
            <a:fld id="{D7100927-1FC2-4DB1-9D79-E267534AAEC1}" type="datetimeFigureOut">
              <a:rPr kumimoji="1" lang="ja-JP" altLang="en-US" smtClean="0"/>
              <a:t>2019/12/12</a:t>
            </a:fld>
            <a:endParaRPr kumimoji="1" lang="ja-JP" altLang="en-US"/>
          </a:p>
        </p:txBody>
      </p:sp>
      <p:sp>
        <p:nvSpPr>
          <p:cNvPr id="6" name="フッター プレースホルダー 5">
            <a:extLst>
              <a:ext uri="{FF2B5EF4-FFF2-40B4-BE49-F238E27FC236}">
                <a16:creationId xmlns:a16="http://schemas.microsoft.com/office/drawing/2014/main" id="{FD19C8D9-E5AF-40DC-B58D-95EED5036482}"/>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CBDF4241-ACF8-4EED-8D4A-DC534B9C2B77}"/>
              </a:ext>
            </a:extLst>
          </p:cNvPr>
          <p:cNvSpPr>
            <a:spLocks noGrp="1"/>
          </p:cNvSpPr>
          <p:nvPr>
            <p:ph type="sldNum" sz="quarter" idx="12"/>
          </p:nvPr>
        </p:nvSpPr>
        <p:spPr/>
        <p:txBody>
          <a:bodyPr/>
          <a:lstStyle/>
          <a:p>
            <a:fld id="{E8444DD2-1A4E-4CDC-9708-3C7562F87926}" type="slidenum">
              <a:rPr kumimoji="1" lang="ja-JP" altLang="en-US" smtClean="0"/>
              <a:t>‹#›</a:t>
            </a:fld>
            <a:endParaRPr kumimoji="1" lang="ja-JP" altLang="en-US"/>
          </a:p>
        </p:txBody>
      </p:sp>
    </p:spTree>
    <p:extLst>
      <p:ext uri="{BB962C8B-B14F-4D97-AF65-F5344CB8AC3E}">
        <p14:creationId xmlns:p14="http://schemas.microsoft.com/office/powerpoint/2010/main" val="10678924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2CB6C72-9939-4158-B029-08D9BBE25E7D}"/>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3684122C-660C-4B29-99D4-45A90ABC4A8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id="{FB10B5A2-F33A-4722-9DA5-CF0699804B5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71FD7C69-A588-4778-B47D-BC2707628A8D}"/>
              </a:ext>
            </a:extLst>
          </p:cNvPr>
          <p:cNvSpPr>
            <a:spLocks noGrp="1"/>
          </p:cNvSpPr>
          <p:nvPr>
            <p:ph type="dt" sz="half" idx="10"/>
          </p:nvPr>
        </p:nvSpPr>
        <p:spPr/>
        <p:txBody>
          <a:bodyPr/>
          <a:lstStyle/>
          <a:p>
            <a:fld id="{D7100927-1FC2-4DB1-9D79-E267534AAEC1}" type="datetimeFigureOut">
              <a:rPr kumimoji="1" lang="ja-JP" altLang="en-US" smtClean="0"/>
              <a:t>2019/12/12</a:t>
            </a:fld>
            <a:endParaRPr kumimoji="1" lang="ja-JP" altLang="en-US"/>
          </a:p>
        </p:txBody>
      </p:sp>
      <p:sp>
        <p:nvSpPr>
          <p:cNvPr id="6" name="フッター プレースホルダー 5">
            <a:extLst>
              <a:ext uri="{FF2B5EF4-FFF2-40B4-BE49-F238E27FC236}">
                <a16:creationId xmlns:a16="http://schemas.microsoft.com/office/drawing/2014/main" id="{28D727B3-12A1-41B5-A20F-81D5E6C7B025}"/>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804A5963-33B7-4B10-97D6-E896D677C0FF}"/>
              </a:ext>
            </a:extLst>
          </p:cNvPr>
          <p:cNvSpPr>
            <a:spLocks noGrp="1"/>
          </p:cNvSpPr>
          <p:nvPr>
            <p:ph type="sldNum" sz="quarter" idx="12"/>
          </p:nvPr>
        </p:nvSpPr>
        <p:spPr/>
        <p:txBody>
          <a:bodyPr/>
          <a:lstStyle/>
          <a:p>
            <a:fld id="{E8444DD2-1A4E-4CDC-9708-3C7562F87926}" type="slidenum">
              <a:rPr kumimoji="1" lang="ja-JP" altLang="en-US" smtClean="0"/>
              <a:t>‹#›</a:t>
            </a:fld>
            <a:endParaRPr kumimoji="1" lang="ja-JP" altLang="en-US"/>
          </a:p>
        </p:txBody>
      </p:sp>
    </p:spTree>
    <p:extLst>
      <p:ext uri="{BB962C8B-B14F-4D97-AF65-F5344CB8AC3E}">
        <p14:creationId xmlns:p14="http://schemas.microsoft.com/office/powerpoint/2010/main" val="18787397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04A013F8-04B2-43A7-B6CE-63A17A7AC12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1A5DA080-8E9F-43D8-9D74-CEB781F43B1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4FC7757C-003D-40A6-A986-6D3049CA81A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7100927-1FC2-4DB1-9D79-E267534AAEC1}" type="datetimeFigureOut">
              <a:rPr kumimoji="1" lang="ja-JP" altLang="en-US" smtClean="0"/>
              <a:t>2019/12/12</a:t>
            </a:fld>
            <a:endParaRPr kumimoji="1" lang="ja-JP" altLang="en-US"/>
          </a:p>
        </p:txBody>
      </p:sp>
      <p:sp>
        <p:nvSpPr>
          <p:cNvPr id="5" name="フッター プレースホルダー 4">
            <a:extLst>
              <a:ext uri="{FF2B5EF4-FFF2-40B4-BE49-F238E27FC236}">
                <a16:creationId xmlns:a16="http://schemas.microsoft.com/office/drawing/2014/main" id="{F582FED3-3C3E-4BCE-B8D8-50E93E4C7CE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5D4B60B9-34B0-4119-934E-F2E66531700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8444DD2-1A4E-4CDC-9708-3C7562F87926}" type="slidenum">
              <a:rPr kumimoji="1" lang="ja-JP" altLang="en-US" smtClean="0"/>
              <a:t>‹#›</a:t>
            </a:fld>
            <a:endParaRPr kumimoji="1" lang="ja-JP" altLang="en-US"/>
          </a:p>
        </p:txBody>
      </p:sp>
    </p:spTree>
    <p:extLst>
      <p:ext uri="{BB962C8B-B14F-4D97-AF65-F5344CB8AC3E}">
        <p14:creationId xmlns:p14="http://schemas.microsoft.com/office/powerpoint/2010/main" val="373414142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gif"/><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4038375E-5CE7-4C5F-A9BD-018C09643EB7}"/>
              </a:ext>
            </a:extLst>
          </p:cNvPr>
          <p:cNvSpPr/>
          <p:nvPr/>
        </p:nvSpPr>
        <p:spPr>
          <a:xfrm>
            <a:off x="2202874" y="900545"/>
            <a:ext cx="3920836" cy="2708564"/>
          </a:xfrm>
          <a:prstGeom prst="rect">
            <a:avLst/>
          </a:prstGeom>
          <a:noFill/>
          <a:ln w="254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正方形/長方形 4">
            <a:extLst>
              <a:ext uri="{FF2B5EF4-FFF2-40B4-BE49-F238E27FC236}">
                <a16:creationId xmlns:a16="http://schemas.microsoft.com/office/drawing/2014/main" id="{C13CB544-416F-4C15-B6C0-D0BB374B4BA5}"/>
              </a:ext>
            </a:extLst>
          </p:cNvPr>
          <p:cNvSpPr/>
          <p:nvPr/>
        </p:nvSpPr>
        <p:spPr>
          <a:xfrm>
            <a:off x="6317673" y="900545"/>
            <a:ext cx="3920836" cy="2708564"/>
          </a:xfrm>
          <a:prstGeom prst="rect">
            <a:avLst/>
          </a:prstGeom>
          <a:noFill/>
          <a:ln w="254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正方形/長方形 5">
            <a:extLst>
              <a:ext uri="{FF2B5EF4-FFF2-40B4-BE49-F238E27FC236}">
                <a16:creationId xmlns:a16="http://schemas.microsoft.com/office/drawing/2014/main" id="{8510AB89-749E-40F4-8091-D276CC3AE99A}"/>
              </a:ext>
            </a:extLst>
          </p:cNvPr>
          <p:cNvSpPr/>
          <p:nvPr/>
        </p:nvSpPr>
        <p:spPr>
          <a:xfrm>
            <a:off x="2202873" y="3726888"/>
            <a:ext cx="3920836" cy="2708564"/>
          </a:xfrm>
          <a:prstGeom prst="rect">
            <a:avLst/>
          </a:prstGeom>
          <a:noFill/>
          <a:ln w="254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正方形/長方形 6">
            <a:extLst>
              <a:ext uri="{FF2B5EF4-FFF2-40B4-BE49-F238E27FC236}">
                <a16:creationId xmlns:a16="http://schemas.microsoft.com/office/drawing/2014/main" id="{3DFAB976-7590-4AF7-B435-34AA6FF46433}"/>
              </a:ext>
            </a:extLst>
          </p:cNvPr>
          <p:cNvSpPr/>
          <p:nvPr/>
        </p:nvSpPr>
        <p:spPr>
          <a:xfrm>
            <a:off x="6317672" y="3726888"/>
            <a:ext cx="3920836" cy="2708564"/>
          </a:xfrm>
          <a:prstGeom prst="rect">
            <a:avLst/>
          </a:prstGeom>
          <a:noFill/>
          <a:ln w="254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正方形/長方形 7">
            <a:extLst>
              <a:ext uri="{FF2B5EF4-FFF2-40B4-BE49-F238E27FC236}">
                <a16:creationId xmlns:a16="http://schemas.microsoft.com/office/drawing/2014/main" id="{B31B4104-F4C5-4B43-A65C-71F551F0106E}"/>
              </a:ext>
            </a:extLst>
          </p:cNvPr>
          <p:cNvSpPr/>
          <p:nvPr/>
        </p:nvSpPr>
        <p:spPr>
          <a:xfrm>
            <a:off x="1302328" y="900545"/>
            <a:ext cx="706583" cy="2708564"/>
          </a:xfrm>
          <a:prstGeom prst="rect">
            <a:avLst/>
          </a:prstGeom>
          <a:solidFill>
            <a:schemeClr val="accent5">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b="1" dirty="0">
                <a:solidFill>
                  <a:schemeClr val="tx1"/>
                </a:solidFill>
              </a:rPr>
              <a:t>内</a:t>
            </a:r>
            <a:endParaRPr kumimoji="1" lang="en-US" altLang="ja-JP" sz="2000" b="1" dirty="0">
              <a:solidFill>
                <a:schemeClr val="tx1"/>
              </a:solidFill>
            </a:endParaRPr>
          </a:p>
          <a:p>
            <a:pPr algn="ctr"/>
            <a:r>
              <a:rPr kumimoji="1" lang="ja-JP" altLang="en-US" sz="2000" b="1" dirty="0">
                <a:solidFill>
                  <a:schemeClr val="tx1"/>
                </a:solidFill>
              </a:rPr>
              <a:t>部</a:t>
            </a:r>
          </a:p>
        </p:txBody>
      </p:sp>
      <p:sp>
        <p:nvSpPr>
          <p:cNvPr id="9" name="正方形/長方形 8">
            <a:extLst>
              <a:ext uri="{FF2B5EF4-FFF2-40B4-BE49-F238E27FC236}">
                <a16:creationId xmlns:a16="http://schemas.microsoft.com/office/drawing/2014/main" id="{307210C2-7AA3-4212-BA3D-0B7F9414247E}"/>
              </a:ext>
            </a:extLst>
          </p:cNvPr>
          <p:cNvSpPr/>
          <p:nvPr/>
        </p:nvSpPr>
        <p:spPr>
          <a:xfrm>
            <a:off x="1302327" y="3726888"/>
            <a:ext cx="706583" cy="2708564"/>
          </a:xfrm>
          <a:prstGeom prst="rect">
            <a:avLst/>
          </a:prstGeom>
          <a:solidFill>
            <a:schemeClr val="accent5">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b="1" dirty="0">
                <a:solidFill>
                  <a:schemeClr val="tx1"/>
                </a:solidFill>
              </a:rPr>
              <a:t>外</a:t>
            </a:r>
            <a:endParaRPr kumimoji="1" lang="en-US" altLang="ja-JP" sz="2000" b="1" dirty="0">
              <a:solidFill>
                <a:schemeClr val="tx1"/>
              </a:solidFill>
            </a:endParaRPr>
          </a:p>
          <a:p>
            <a:pPr algn="ctr"/>
            <a:r>
              <a:rPr kumimoji="1" lang="ja-JP" altLang="en-US" sz="2000" b="1" dirty="0">
                <a:solidFill>
                  <a:schemeClr val="tx1"/>
                </a:solidFill>
              </a:rPr>
              <a:t>部</a:t>
            </a:r>
          </a:p>
        </p:txBody>
      </p:sp>
      <p:sp>
        <p:nvSpPr>
          <p:cNvPr id="10" name="正方形/長方形 9">
            <a:extLst>
              <a:ext uri="{FF2B5EF4-FFF2-40B4-BE49-F238E27FC236}">
                <a16:creationId xmlns:a16="http://schemas.microsoft.com/office/drawing/2014/main" id="{1474DB8E-38D4-46F2-9D2F-A68DFE045105}"/>
              </a:ext>
            </a:extLst>
          </p:cNvPr>
          <p:cNvSpPr/>
          <p:nvPr/>
        </p:nvSpPr>
        <p:spPr>
          <a:xfrm>
            <a:off x="2202873" y="180109"/>
            <a:ext cx="3920836" cy="571492"/>
          </a:xfrm>
          <a:prstGeom prst="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solidFill>
                  <a:schemeClr val="tx1"/>
                </a:solidFill>
              </a:rPr>
              <a:t>プラス</a:t>
            </a:r>
          </a:p>
        </p:txBody>
      </p:sp>
      <p:sp>
        <p:nvSpPr>
          <p:cNvPr id="11" name="正方形/長方形 10">
            <a:extLst>
              <a:ext uri="{FF2B5EF4-FFF2-40B4-BE49-F238E27FC236}">
                <a16:creationId xmlns:a16="http://schemas.microsoft.com/office/drawing/2014/main" id="{2D4271C9-72F2-4317-833C-EEC4411D28D1}"/>
              </a:ext>
            </a:extLst>
          </p:cNvPr>
          <p:cNvSpPr/>
          <p:nvPr/>
        </p:nvSpPr>
        <p:spPr>
          <a:xfrm>
            <a:off x="6317672" y="180109"/>
            <a:ext cx="3920836" cy="571492"/>
          </a:xfrm>
          <a:prstGeom prst="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solidFill>
                  <a:schemeClr val="tx1"/>
                </a:solidFill>
              </a:rPr>
              <a:t>マイナス</a:t>
            </a:r>
          </a:p>
        </p:txBody>
      </p:sp>
      <p:sp>
        <p:nvSpPr>
          <p:cNvPr id="13" name="正方形/長方形 12">
            <a:extLst>
              <a:ext uri="{FF2B5EF4-FFF2-40B4-BE49-F238E27FC236}">
                <a16:creationId xmlns:a16="http://schemas.microsoft.com/office/drawing/2014/main" id="{6D4A7C2A-3C56-4DFC-900D-1CAF9918C2A0}"/>
              </a:ext>
            </a:extLst>
          </p:cNvPr>
          <p:cNvSpPr/>
          <p:nvPr/>
        </p:nvSpPr>
        <p:spPr>
          <a:xfrm>
            <a:off x="3234189" y="1177479"/>
            <a:ext cx="1858201" cy="369332"/>
          </a:xfrm>
          <a:prstGeom prst="rect">
            <a:avLst/>
          </a:prstGeom>
        </p:spPr>
        <p:txBody>
          <a:bodyPr wrap="none">
            <a:spAutoFit/>
          </a:bodyPr>
          <a:lstStyle/>
          <a:p>
            <a:r>
              <a:rPr lang="ja-JP" altLang="en-US" dirty="0"/>
              <a:t>強み</a:t>
            </a:r>
            <a:r>
              <a:rPr lang="en-US" altLang="ja-JP" dirty="0"/>
              <a:t>(Strengths)</a:t>
            </a:r>
            <a:endParaRPr lang="ja-JP" altLang="en-US" dirty="0"/>
          </a:p>
        </p:txBody>
      </p:sp>
      <p:sp>
        <p:nvSpPr>
          <p:cNvPr id="14" name="正方形/長方形 13">
            <a:extLst>
              <a:ext uri="{FF2B5EF4-FFF2-40B4-BE49-F238E27FC236}">
                <a16:creationId xmlns:a16="http://schemas.microsoft.com/office/drawing/2014/main" id="{48F06713-C656-4CD2-8593-4E83426C20C4}"/>
              </a:ext>
            </a:extLst>
          </p:cNvPr>
          <p:cNvSpPr/>
          <p:nvPr/>
        </p:nvSpPr>
        <p:spPr>
          <a:xfrm>
            <a:off x="7164644" y="1177479"/>
            <a:ext cx="2226892" cy="369332"/>
          </a:xfrm>
          <a:prstGeom prst="rect">
            <a:avLst/>
          </a:prstGeom>
        </p:spPr>
        <p:txBody>
          <a:bodyPr wrap="none">
            <a:spAutoFit/>
          </a:bodyPr>
          <a:lstStyle/>
          <a:p>
            <a:r>
              <a:rPr lang="ja-JP" altLang="en-US" dirty="0"/>
              <a:t>弱み </a:t>
            </a:r>
            <a:r>
              <a:rPr lang="en-US" altLang="ja-JP" dirty="0"/>
              <a:t>(Weaknesses)</a:t>
            </a:r>
            <a:endParaRPr lang="ja-JP" altLang="en-US" dirty="0"/>
          </a:p>
        </p:txBody>
      </p:sp>
      <p:sp>
        <p:nvSpPr>
          <p:cNvPr id="15" name="正方形/長方形 14">
            <a:extLst>
              <a:ext uri="{FF2B5EF4-FFF2-40B4-BE49-F238E27FC236}">
                <a16:creationId xmlns:a16="http://schemas.microsoft.com/office/drawing/2014/main" id="{393C1237-FA58-4889-9C27-71354ADA2886}"/>
              </a:ext>
            </a:extLst>
          </p:cNvPr>
          <p:cNvSpPr/>
          <p:nvPr/>
        </p:nvSpPr>
        <p:spPr>
          <a:xfrm>
            <a:off x="2992136" y="4131366"/>
            <a:ext cx="2342308" cy="369332"/>
          </a:xfrm>
          <a:prstGeom prst="rect">
            <a:avLst/>
          </a:prstGeom>
        </p:spPr>
        <p:txBody>
          <a:bodyPr wrap="none">
            <a:spAutoFit/>
          </a:bodyPr>
          <a:lstStyle/>
          <a:p>
            <a:r>
              <a:rPr lang="ja-JP" altLang="en-US" dirty="0"/>
              <a:t>機会 </a:t>
            </a:r>
            <a:r>
              <a:rPr lang="en-US" altLang="ja-JP" dirty="0"/>
              <a:t>(Opportunities)</a:t>
            </a:r>
            <a:endParaRPr lang="ja-JP" altLang="en-US" dirty="0"/>
          </a:p>
        </p:txBody>
      </p:sp>
      <p:sp>
        <p:nvSpPr>
          <p:cNvPr id="16" name="正方形/長方形 15">
            <a:extLst>
              <a:ext uri="{FF2B5EF4-FFF2-40B4-BE49-F238E27FC236}">
                <a16:creationId xmlns:a16="http://schemas.microsoft.com/office/drawing/2014/main" id="{8F511C84-0640-4F75-981F-3AA45613F8F9}"/>
              </a:ext>
            </a:extLst>
          </p:cNvPr>
          <p:cNvSpPr/>
          <p:nvPr/>
        </p:nvSpPr>
        <p:spPr>
          <a:xfrm>
            <a:off x="7389866" y="4270926"/>
            <a:ext cx="1776448" cy="369332"/>
          </a:xfrm>
          <a:prstGeom prst="rect">
            <a:avLst/>
          </a:prstGeom>
        </p:spPr>
        <p:txBody>
          <a:bodyPr wrap="none">
            <a:spAutoFit/>
          </a:bodyPr>
          <a:lstStyle/>
          <a:p>
            <a:r>
              <a:rPr lang="ja-JP" altLang="en-US" dirty="0"/>
              <a:t>脅威 </a:t>
            </a:r>
            <a:r>
              <a:rPr lang="en-US" altLang="ja-JP" dirty="0"/>
              <a:t>(Threats) </a:t>
            </a:r>
            <a:endParaRPr lang="ja-JP" altLang="en-US" dirty="0"/>
          </a:p>
        </p:txBody>
      </p:sp>
    </p:spTree>
    <p:extLst>
      <p:ext uri="{BB962C8B-B14F-4D97-AF65-F5344CB8AC3E}">
        <p14:creationId xmlns:p14="http://schemas.microsoft.com/office/powerpoint/2010/main" val="32634299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4038375E-5CE7-4C5F-A9BD-018C09643EB7}"/>
              </a:ext>
            </a:extLst>
          </p:cNvPr>
          <p:cNvSpPr/>
          <p:nvPr/>
        </p:nvSpPr>
        <p:spPr>
          <a:xfrm>
            <a:off x="4156363" y="1334393"/>
            <a:ext cx="3643743" cy="1533503"/>
          </a:xfrm>
          <a:prstGeom prst="rect">
            <a:avLst/>
          </a:prstGeom>
          <a:solidFill>
            <a:schemeClr val="accent6">
              <a:lumMod val="40000"/>
              <a:lumOff val="60000"/>
            </a:schemeClr>
          </a:solidFill>
          <a:ln w="254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正方形/長方形 4">
            <a:extLst>
              <a:ext uri="{FF2B5EF4-FFF2-40B4-BE49-F238E27FC236}">
                <a16:creationId xmlns:a16="http://schemas.microsoft.com/office/drawing/2014/main" id="{C13CB544-416F-4C15-B6C0-D0BB374B4BA5}"/>
              </a:ext>
            </a:extLst>
          </p:cNvPr>
          <p:cNvSpPr/>
          <p:nvPr/>
        </p:nvSpPr>
        <p:spPr>
          <a:xfrm>
            <a:off x="7952949" y="1334393"/>
            <a:ext cx="3643743" cy="1533503"/>
          </a:xfrm>
          <a:prstGeom prst="rect">
            <a:avLst/>
          </a:prstGeom>
          <a:solidFill>
            <a:schemeClr val="accent6">
              <a:lumMod val="40000"/>
              <a:lumOff val="60000"/>
            </a:schemeClr>
          </a:solidFill>
          <a:ln w="254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正方形/長方形 5">
            <a:extLst>
              <a:ext uri="{FF2B5EF4-FFF2-40B4-BE49-F238E27FC236}">
                <a16:creationId xmlns:a16="http://schemas.microsoft.com/office/drawing/2014/main" id="{8510AB89-749E-40F4-8091-D276CC3AE99A}"/>
              </a:ext>
            </a:extLst>
          </p:cNvPr>
          <p:cNvSpPr/>
          <p:nvPr/>
        </p:nvSpPr>
        <p:spPr>
          <a:xfrm>
            <a:off x="290945" y="3075709"/>
            <a:ext cx="3643743" cy="1533503"/>
          </a:xfrm>
          <a:prstGeom prst="rect">
            <a:avLst/>
          </a:prstGeom>
          <a:solidFill>
            <a:schemeClr val="accent5">
              <a:lumMod val="40000"/>
              <a:lumOff val="60000"/>
            </a:schemeClr>
          </a:solidFill>
          <a:ln w="254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正方形/長方形 6">
            <a:extLst>
              <a:ext uri="{FF2B5EF4-FFF2-40B4-BE49-F238E27FC236}">
                <a16:creationId xmlns:a16="http://schemas.microsoft.com/office/drawing/2014/main" id="{3DFAB976-7590-4AF7-B435-34AA6FF46433}"/>
              </a:ext>
            </a:extLst>
          </p:cNvPr>
          <p:cNvSpPr/>
          <p:nvPr/>
        </p:nvSpPr>
        <p:spPr>
          <a:xfrm>
            <a:off x="277092" y="4793709"/>
            <a:ext cx="3643743" cy="1533503"/>
          </a:xfrm>
          <a:prstGeom prst="rect">
            <a:avLst/>
          </a:prstGeom>
          <a:solidFill>
            <a:schemeClr val="accent5">
              <a:lumMod val="40000"/>
              <a:lumOff val="60000"/>
            </a:schemeClr>
          </a:solidFill>
          <a:ln w="254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正方形/長方形 12">
            <a:extLst>
              <a:ext uri="{FF2B5EF4-FFF2-40B4-BE49-F238E27FC236}">
                <a16:creationId xmlns:a16="http://schemas.microsoft.com/office/drawing/2014/main" id="{6D4A7C2A-3C56-4DFC-900D-1CAF9918C2A0}"/>
              </a:ext>
            </a:extLst>
          </p:cNvPr>
          <p:cNvSpPr/>
          <p:nvPr/>
        </p:nvSpPr>
        <p:spPr>
          <a:xfrm>
            <a:off x="5056338" y="1775101"/>
            <a:ext cx="2079324" cy="369332"/>
          </a:xfrm>
          <a:prstGeom prst="rect">
            <a:avLst/>
          </a:prstGeom>
          <a:solidFill>
            <a:schemeClr val="accent6">
              <a:lumMod val="40000"/>
              <a:lumOff val="60000"/>
            </a:schemeClr>
          </a:solidFill>
        </p:spPr>
        <p:txBody>
          <a:bodyPr wrap="square">
            <a:spAutoFit/>
          </a:bodyPr>
          <a:lstStyle/>
          <a:p>
            <a:r>
              <a:rPr lang="ja-JP" altLang="en-US" dirty="0"/>
              <a:t>強み</a:t>
            </a:r>
            <a:r>
              <a:rPr lang="en-US" altLang="ja-JP" dirty="0"/>
              <a:t>(Strengths)</a:t>
            </a:r>
            <a:endParaRPr lang="ja-JP" altLang="en-US" dirty="0"/>
          </a:p>
        </p:txBody>
      </p:sp>
      <p:sp>
        <p:nvSpPr>
          <p:cNvPr id="14" name="正方形/長方形 13">
            <a:extLst>
              <a:ext uri="{FF2B5EF4-FFF2-40B4-BE49-F238E27FC236}">
                <a16:creationId xmlns:a16="http://schemas.microsoft.com/office/drawing/2014/main" id="{48F06713-C656-4CD2-8593-4E83426C20C4}"/>
              </a:ext>
            </a:extLst>
          </p:cNvPr>
          <p:cNvSpPr/>
          <p:nvPr/>
        </p:nvSpPr>
        <p:spPr>
          <a:xfrm>
            <a:off x="8700081" y="1767522"/>
            <a:ext cx="2362303" cy="369332"/>
          </a:xfrm>
          <a:prstGeom prst="rect">
            <a:avLst/>
          </a:prstGeom>
          <a:solidFill>
            <a:schemeClr val="accent6">
              <a:lumMod val="40000"/>
              <a:lumOff val="60000"/>
            </a:schemeClr>
          </a:solidFill>
        </p:spPr>
        <p:txBody>
          <a:bodyPr wrap="square">
            <a:spAutoFit/>
          </a:bodyPr>
          <a:lstStyle/>
          <a:p>
            <a:r>
              <a:rPr lang="ja-JP" altLang="en-US" dirty="0"/>
              <a:t>弱み </a:t>
            </a:r>
            <a:r>
              <a:rPr lang="en-US" altLang="ja-JP" dirty="0"/>
              <a:t>(Weaknesses)</a:t>
            </a:r>
            <a:endParaRPr lang="ja-JP" altLang="en-US" dirty="0"/>
          </a:p>
        </p:txBody>
      </p:sp>
      <p:sp>
        <p:nvSpPr>
          <p:cNvPr id="15" name="正方形/長方形 14">
            <a:extLst>
              <a:ext uri="{FF2B5EF4-FFF2-40B4-BE49-F238E27FC236}">
                <a16:creationId xmlns:a16="http://schemas.microsoft.com/office/drawing/2014/main" id="{393C1237-FA58-4889-9C27-71354ADA2886}"/>
              </a:ext>
            </a:extLst>
          </p:cNvPr>
          <p:cNvSpPr/>
          <p:nvPr/>
        </p:nvSpPr>
        <p:spPr>
          <a:xfrm>
            <a:off x="963437" y="3613666"/>
            <a:ext cx="2453422" cy="369332"/>
          </a:xfrm>
          <a:prstGeom prst="rect">
            <a:avLst/>
          </a:prstGeom>
          <a:solidFill>
            <a:schemeClr val="accent5">
              <a:lumMod val="40000"/>
              <a:lumOff val="60000"/>
            </a:schemeClr>
          </a:solidFill>
        </p:spPr>
        <p:txBody>
          <a:bodyPr wrap="square">
            <a:spAutoFit/>
          </a:bodyPr>
          <a:lstStyle/>
          <a:p>
            <a:r>
              <a:rPr lang="ja-JP" altLang="en-US" dirty="0"/>
              <a:t>機会 </a:t>
            </a:r>
            <a:r>
              <a:rPr lang="en-US" altLang="ja-JP" dirty="0"/>
              <a:t>(Opportunities)</a:t>
            </a:r>
            <a:endParaRPr lang="ja-JP" altLang="en-US" dirty="0"/>
          </a:p>
        </p:txBody>
      </p:sp>
      <p:sp>
        <p:nvSpPr>
          <p:cNvPr id="16" name="正方形/長方形 15">
            <a:extLst>
              <a:ext uri="{FF2B5EF4-FFF2-40B4-BE49-F238E27FC236}">
                <a16:creationId xmlns:a16="http://schemas.microsoft.com/office/drawing/2014/main" id="{8F511C84-0640-4F75-981F-3AA45613F8F9}"/>
              </a:ext>
            </a:extLst>
          </p:cNvPr>
          <p:cNvSpPr/>
          <p:nvPr/>
        </p:nvSpPr>
        <p:spPr>
          <a:xfrm>
            <a:off x="1197738" y="5337747"/>
            <a:ext cx="1947244" cy="369332"/>
          </a:xfrm>
          <a:prstGeom prst="rect">
            <a:avLst/>
          </a:prstGeom>
          <a:solidFill>
            <a:schemeClr val="accent5">
              <a:lumMod val="40000"/>
              <a:lumOff val="60000"/>
            </a:schemeClr>
          </a:solidFill>
        </p:spPr>
        <p:txBody>
          <a:bodyPr wrap="square">
            <a:spAutoFit/>
          </a:bodyPr>
          <a:lstStyle/>
          <a:p>
            <a:r>
              <a:rPr lang="ja-JP" altLang="en-US" dirty="0"/>
              <a:t>脅威 </a:t>
            </a:r>
            <a:r>
              <a:rPr lang="en-US" altLang="ja-JP" dirty="0"/>
              <a:t>(Threats) </a:t>
            </a:r>
            <a:endParaRPr lang="ja-JP" altLang="en-US" dirty="0"/>
          </a:p>
        </p:txBody>
      </p:sp>
      <p:sp>
        <p:nvSpPr>
          <p:cNvPr id="18" name="正方形/長方形 17">
            <a:extLst>
              <a:ext uri="{FF2B5EF4-FFF2-40B4-BE49-F238E27FC236}">
                <a16:creationId xmlns:a16="http://schemas.microsoft.com/office/drawing/2014/main" id="{74400FEC-A75F-4898-9ED9-39C300766117}"/>
              </a:ext>
            </a:extLst>
          </p:cNvPr>
          <p:cNvSpPr/>
          <p:nvPr/>
        </p:nvSpPr>
        <p:spPr>
          <a:xfrm>
            <a:off x="4156363" y="3075708"/>
            <a:ext cx="3643743" cy="1533503"/>
          </a:xfrm>
          <a:prstGeom prst="rect">
            <a:avLst/>
          </a:prstGeom>
          <a:noFill/>
          <a:ln w="254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正方形/長方形 18">
            <a:extLst>
              <a:ext uri="{FF2B5EF4-FFF2-40B4-BE49-F238E27FC236}">
                <a16:creationId xmlns:a16="http://schemas.microsoft.com/office/drawing/2014/main" id="{D8641AA3-4728-4628-ADAD-FD53BD632BBD}"/>
              </a:ext>
            </a:extLst>
          </p:cNvPr>
          <p:cNvSpPr/>
          <p:nvPr/>
        </p:nvSpPr>
        <p:spPr>
          <a:xfrm>
            <a:off x="4142507" y="4793708"/>
            <a:ext cx="3643743" cy="1533503"/>
          </a:xfrm>
          <a:prstGeom prst="rect">
            <a:avLst/>
          </a:prstGeom>
          <a:noFill/>
          <a:ln w="254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正方形/長方形 19">
            <a:extLst>
              <a:ext uri="{FF2B5EF4-FFF2-40B4-BE49-F238E27FC236}">
                <a16:creationId xmlns:a16="http://schemas.microsoft.com/office/drawing/2014/main" id="{67D450D2-6B3E-4484-AAAC-73BAB102C1CF}"/>
              </a:ext>
            </a:extLst>
          </p:cNvPr>
          <p:cNvSpPr/>
          <p:nvPr/>
        </p:nvSpPr>
        <p:spPr>
          <a:xfrm>
            <a:off x="7966805" y="3075708"/>
            <a:ext cx="3643743" cy="1533503"/>
          </a:xfrm>
          <a:prstGeom prst="rect">
            <a:avLst/>
          </a:prstGeom>
          <a:noFill/>
          <a:ln w="254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 name="正方形/長方形 20">
            <a:extLst>
              <a:ext uri="{FF2B5EF4-FFF2-40B4-BE49-F238E27FC236}">
                <a16:creationId xmlns:a16="http://schemas.microsoft.com/office/drawing/2014/main" id="{D836F47A-A7F8-4993-8471-2EC2B8D74D4C}"/>
              </a:ext>
            </a:extLst>
          </p:cNvPr>
          <p:cNvSpPr/>
          <p:nvPr/>
        </p:nvSpPr>
        <p:spPr>
          <a:xfrm>
            <a:off x="7952949" y="4793708"/>
            <a:ext cx="3643743" cy="1533503"/>
          </a:xfrm>
          <a:prstGeom prst="rect">
            <a:avLst/>
          </a:prstGeom>
          <a:noFill/>
          <a:ln w="254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正方形/長方形 21">
            <a:extLst>
              <a:ext uri="{FF2B5EF4-FFF2-40B4-BE49-F238E27FC236}">
                <a16:creationId xmlns:a16="http://schemas.microsoft.com/office/drawing/2014/main" id="{E5765E62-AF7F-464A-A110-7CDEFC017754}"/>
              </a:ext>
            </a:extLst>
          </p:cNvPr>
          <p:cNvSpPr/>
          <p:nvPr/>
        </p:nvSpPr>
        <p:spPr>
          <a:xfrm>
            <a:off x="5056338" y="3429000"/>
            <a:ext cx="2079324" cy="369332"/>
          </a:xfrm>
          <a:prstGeom prst="rect">
            <a:avLst/>
          </a:prstGeom>
        </p:spPr>
        <p:txBody>
          <a:bodyPr wrap="square">
            <a:spAutoFit/>
          </a:bodyPr>
          <a:lstStyle/>
          <a:p>
            <a:r>
              <a:rPr lang="ja-JP" altLang="en-US" dirty="0"/>
              <a:t>強み</a:t>
            </a:r>
            <a:r>
              <a:rPr lang="en-US" altLang="ja-JP" dirty="0"/>
              <a:t>×</a:t>
            </a:r>
            <a:r>
              <a:rPr lang="ja-JP" altLang="en-US" dirty="0"/>
              <a:t>機会</a:t>
            </a:r>
          </a:p>
        </p:txBody>
      </p:sp>
      <p:sp>
        <p:nvSpPr>
          <p:cNvPr id="23" name="正方形/長方形 22">
            <a:extLst>
              <a:ext uri="{FF2B5EF4-FFF2-40B4-BE49-F238E27FC236}">
                <a16:creationId xmlns:a16="http://schemas.microsoft.com/office/drawing/2014/main" id="{2C161BFA-32D3-47C7-BE63-02014F749BB7}"/>
              </a:ext>
            </a:extLst>
          </p:cNvPr>
          <p:cNvSpPr/>
          <p:nvPr/>
        </p:nvSpPr>
        <p:spPr>
          <a:xfrm>
            <a:off x="5056338" y="5089717"/>
            <a:ext cx="2079324" cy="369332"/>
          </a:xfrm>
          <a:prstGeom prst="rect">
            <a:avLst/>
          </a:prstGeom>
        </p:spPr>
        <p:txBody>
          <a:bodyPr wrap="square">
            <a:spAutoFit/>
          </a:bodyPr>
          <a:lstStyle/>
          <a:p>
            <a:r>
              <a:rPr lang="ja-JP" altLang="en-US" dirty="0"/>
              <a:t>強み</a:t>
            </a:r>
            <a:r>
              <a:rPr lang="en-US" altLang="ja-JP" dirty="0"/>
              <a:t>×</a:t>
            </a:r>
            <a:r>
              <a:rPr lang="ja-JP" altLang="en-US" dirty="0"/>
              <a:t>脅威</a:t>
            </a:r>
          </a:p>
        </p:txBody>
      </p:sp>
      <p:sp>
        <p:nvSpPr>
          <p:cNvPr id="24" name="正方形/長方形 23">
            <a:extLst>
              <a:ext uri="{FF2B5EF4-FFF2-40B4-BE49-F238E27FC236}">
                <a16:creationId xmlns:a16="http://schemas.microsoft.com/office/drawing/2014/main" id="{5E7075A9-9564-4E7E-BAB6-659D5D894F6E}"/>
              </a:ext>
            </a:extLst>
          </p:cNvPr>
          <p:cNvSpPr/>
          <p:nvPr/>
        </p:nvSpPr>
        <p:spPr>
          <a:xfrm>
            <a:off x="8970704" y="3429000"/>
            <a:ext cx="2362303" cy="369332"/>
          </a:xfrm>
          <a:prstGeom prst="rect">
            <a:avLst/>
          </a:prstGeom>
        </p:spPr>
        <p:txBody>
          <a:bodyPr wrap="square">
            <a:spAutoFit/>
          </a:bodyPr>
          <a:lstStyle/>
          <a:p>
            <a:r>
              <a:rPr lang="ja-JP" altLang="en-US" dirty="0"/>
              <a:t>弱み </a:t>
            </a:r>
            <a:r>
              <a:rPr lang="en-US" altLang="ja-JP" dirty="0"/>
              <a:t>×</a:t>
            </a:r>
            <a:r>
              <a:rPr lang="ja-JP" altLang="en-US" dirty="0"/>
              <a:t>機会</a:t>
            </a:r>
          </a:p>
        </p:txBody>
      </p:sp>
      <p:sp>
        <p:nvSpPr>
          <p:cNvPr id="25" name="正方形/長方形 24">
            <a:extLst>
              <a:ext uri="{FF2B5EF4-FFF2-40B4-BE49-F238E27FC236}">
                <a16:creationId xmlns:a16="http://schemas.microsoft.com/office/drawing/2014/main" id="{819F2FBB-AE53-4AE5-A2C2-44B54C857D4D}"/>
              </a:ext>
            </a:extLst>
          </p:cNvPr>
          <p:cNvSpPr/>
          <p:nvPr/>
        </p:nvSpPr>
        <p:spPr>
          <a:xfrm>
            <a:off x="8970704" y="5089717"/>
            <a:ext cx="2362303" cy="369332"/>
          </a:xfrm>
          <a:prstGeom prst="rect">
            <a:avLst/>
          </a:prstGeom>
        </p:spPr>
        <p:txBody>
          <a:bodyPr wrap="square">
            <a:spAutoFit/>
          </a:bodyPr>
          <a:lstStyle/>
          <a:p>
            <a:r>
              <a:rPr lang="ja-JP" altLang="en-US" dirty="0"/>
              <a:t>弱み </a:t>
            </a:r>
            <a:r>
              <a:rPr lang="en-US" altLang="ja-JP" dirty="0"/>
              <a:t>×</a:t>
            </a:r>
            <a:r>
              <a:rPr lang="ja-JP" altLang="en-US" dirty="0"/>
              <a:t>脅威</a:t>
            </a:r>
          </a:p>
        </p:txBody>
      </p:sp>
    </p:spTree>
    <p:extLst>
      <p:ext uri="{BB962C8B-B14F-4D97-AF65-F5344CB8AC3E}">
        <p14:creationId xmlns:p14="http://schemas.microsoft.com/office/powerpoint/2010/main" val="8003537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f:id:carislife:20171120113806j:plain">
            <a:extLst>
              <a:ext uri="{FF2B5EF4-FFF2-40B4-BE49-F238E27FC236}">
                <a16:creationId xmlns:a16="http://schemas.microsoft.com/office/drawing/2014/main" id="{A4B77FED-7CAB-4404-93AA-65266166E22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15697" y="2029220"/>
            <a:ext cx="4088219" cy="2721221"/>
          </a:xfrm>
          <a:prstGeom prst="rect">
            <a:avLst/>
          </a:prstGeom>
          <a:noFill/>
          <a:extLst>
            <a:ext uri="{909E8E84-426E-40DD-AFC4-6F175D3DCCD1}">
              <a14:hiddenFill xmlns:a14="http://schemas.microsoft.com/office/drawing/2010/main">
                <a:solidFill>
                  <a:srgbClr val="FFFFFF"/>
                </a:solidFill>
              </a14:hiddenFill>
            </a:ext>
          </a:extLst>
        </p:spPr>
      </p:pic>
      <p:sp>
        <p:nvSpPr>
          <p:cNvPr id="4" name="正方形/長方形 3">
            <a:extLst>
              <a:ext uri="{FF2B5EF4-FFF2-40B4-BE49-F238E27FC236}">
                <a16:creationId xmlns:a16="http://schemas.microsoft.com/office/drawing/2014/main" id="{4038375E-5CE7-4C5F-A9BD-018C09643EB7}"/>
              </a:ext>
            </a:extLst>
          </p:cNvPr>
          <p:cNvSpPr/>
          <p:nvPr/>
        </p:nvSpPr>
        <p:spPr>
          <a:xfrm>
            <a:off x="2202874" y="900545"/>
            <a:ext cx="3920836" cy="2708564"/>
          </a:xfrm>
          <a:prstGeom prst="rect">
            <a:avLst/>
          </a:prstGeom>
          <a:noFill/>
          <a:ln w="254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正方形/長方形 4">
            <a:extLst>
              <a:ext uri="{FF2B5EF4-FFF2-40B4-BE49-F238E27FC236}">
                <a16:creationId xmlns:a16="http://schemas.microsoft.com/office/drawing/2014/main" id="{C13CB544-416F-4C15-B6C0-D0BB374B4BA5}"/>
              </a:ext>
            </a:extLst>
          </p:cNvPr>
          <p:cNvSpPr/>
          <p:nvPr/>
        </p:nvSpPr>
        <p:spPr>
          <a:xfrm>
            <a:off x="6317673" y="900545"/>
            <a:ext cx="3920836" cy="2708564"/>
          </a:xfrm>
          <a:prstGeom prst="rect">
            <a:avLst/>
          </a:prstGeom>
          <a:noFill/>
          <a:ln w="254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正方形/長方形 5">
            <a:extLst>
              <a:ext uri="{FF2B5EF4-FFF2-40B4-BE49-F238E27FC236}">
                <a16:creationId xmlns:a16="http://schemas.microsoft.com/office/drawing/2014/main" id="{8510AB89-749E-40F4-8091-D276CC3AE99A}"/>
              </a:ext>
            </a:extLst>
          </p:cNvPr>
          <p:cNvSpPr/>
          <p:nvPr/>
        </p:nvSpPr>
        <p:spPr>
          <a:xfrm>
            <a:off x="2202873" y="3726888"/>
            <a:ext cx="3920836" cy="2708564"/>
          </a:xfrm>
          <a:prstGeom prst="rect">
            <a:avLst/>
          </a:prstGeom>
          <a:noFill/>
          <a:ln w="254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正方形/長方形 6">
            <a:extLst>
              <a:ext uri="{FF2B5EF4-FFF2-40B4-BE49-F238E27FC236}">
                <a16:creationId xmlns:a16="http://schemas.microsoft.com/office/drawing/2014/main" id="{3DFAB976-7590-4AF7-B435-34AA6FF46433}"/>
              </a:ext>
            </a:extLst>
          </p:cNvPr>
          <p:cNvSpPr/>
          <p:nvPr/>
        </p:nvSpPr>
        <p:spPr>
          <a:xfrm>
            <a:off x="6317672" y="3726888"/>
            <a:ext cx="3920836" cy="2708564"/>
          </a:xfrm>
          <a:prstGeom prst="rect">
            <a:avLst/>
          </a:prstGeom>
          <a:noFill/>
          <a:ln w="254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正方形/長方形 7">
            <a:extLst>
              <a:ext uri="{FF2B5EF4-FFF2-40B4-BE49-F238E27FC236}">
                <a16:creationId xmlns:a16="http://schemas.microsoft.com/office/drawing/2014/main" id="{B31B4104-F4C5-4B43-A65C-71F551F0106E}"/>
              </a:ext>
            </a:extLst>
          </p:cNvPr>
          <p:cNvSpPr/>
          <p:nvPr/>
        </p:nvSpPr>
        <p:spPr>
          <a:xfrm>
            <a:off x="1302328" y="900545"/>
            <a:ext cx="706583" cy="2708564"/>
          </a:xfrm>
          <a:prstGeom prst="rect">
            <a:avLst/>
          </a:prstGeom>
          <a:solidFill>
            <a:schemeClr val="accent5">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b="1" dirty="0">
                <a:solidFill>
                  <a:schemeClr val="tx1"/>
                </a:solidFill>
              </a:rPr>
              <a:t>内</a:t>
            </a:r>
            <a:endParaRPr kumimoji="1" lang="en-US" altLang="ja-JP" sz="2000" b="1" dirty="0">
              <a:solidFill>
                <a:schemeClr val="tx1"/>
              </a:solidFill>
            </a:endParaRPr>
          </a:p>
          <a:p>
            <a:pPr algn="ctr"/>
            <a:r>
              <a:rPr kumimoji="1" lang="ja-JP" altLang="en-US" sz="2000" b="1" dirty="0">
                <a:solidFill>
                  <a:schemeClr val="tx1"/>
                </a:solidFill>
              </a:rPr>
              <a:t>部</a:t>
            </a:r>
          </a:p>
        </p:txBody>
      </p:sp>
      <p:sp>
        <p:nvSpPr>
          <p:cNvPr id="9" name="正方形/長方形 8">
            <a:extLst>
              <a:ext uri="{FF2B5EF4-FFF2-40B4-BE49-F238E27FC236}">
                <a16:creationId xmlns:a16="http://schemas.microsoft.com/office/drawing/2014/main" id="{307210C2-7AA3-4212-BA3D-0B7F9414247E}"/>
              </a:ext>
            </a:extLst>
          </p:cNvPr>
          <p:cNvSpPr/>
          <p:nvPr/>
        </p:nvSpPr>
        <p:spPr>
          <a:xfrm>
            <a:off x="1302327" y="3726888"/>
            <a:ext cx="706583" cy="2708564"/>
          </a:xfrm>
          <a:prstGeom prst="rect">
            <a:avLst/>
          </a:prstGeom>
          <a:solidFill>
            <a:schemeClr val="accent5">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b="1" dirty="0">
                <a:solidFill>
                  <a:schemeClr val="tx1"/>
                </a:solidFill>
              </a:rPr>
              <a:t>外</a:t>
            </a:r>
            <a:endParaRPr kumimoji="1" lang="en-US" altLang="ja-JP" sz="2000" b="1" dirty="0">
              <a:solidFill>
                <a:schemeClr val="tx1"/>
              </a:solidFill>
            </a:endParaRPr>
          </a:p>
          <a:p>
            <a:pPr algn="ctr"/>
            <a:r>
              <a:rPr kumimoji="1" lang="ja-JP" altLang="en-US" sz="2000" b="1" dirty="0">
                <a:solidFill>
                  <a:schemeClr val="tx1"/>
                </a:solidFill>
              </a:rPr>
              <a:t>部</a:t>
            </a:r>
          </a:p>
        </p:txBody>
      </p:sp>
      <p:sp>
        <p:nvSpPr>
          <p:cNvPr id="10" name="正方形/長方形 9">
            <a:extLst>
              <a:ext uri="{FF2B5EF4-FFF2-40B4-BE49-F238E27FC236}">
                <a16:creationId xmlns:a16="http://schemas.microsoft.com/office/drawing/2014/main" id="{1474DB8E-38D4-46F2-9D2F-A68DFE045105}"/>
              </a:ext>
            </a:extLst>
          </p:cNvPr>
          <p:cNvSpPr/>
          <p:nvPr/>
        </p:nvSpPr>
        <p:spPr>
          <a:xfrm>
            <a:off x="2202873" y="180109"/>
            <a:ext cx="3920836" cy="571492"/>
          </a:xfrm>
          <a:prstGeom prst="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solidFill>
                  <a:schemeClr val="tx1"/>
                </a:solidFill>
              </a:rPr>
              <a:t>プラス</a:t>
            </a:r>
          </a:p>
        </p:txBody>
      </p:sp>
      <p:sp>
        <p:nvSpPr>
          <p:cNvPr id="11" name="正方形/長方形 10">
            <a:extLst>
              <a:ext uri="{FF2B5EF4-FFF2-40B4-BE49-F238E27FC236}">
                <a16:creationId xmlns:a16="http://schemas.microsoft.com/office/drawing/2014/main" id="{2D4271C9-72F2-4317-833C-EEC4411D28D1}"/>
              </a:ext>
            </a:extLst>
          </p:cNvPr>
          <p:cNvSpPr/>
          <p:nvPr/>
        </p:nvSpPr>
        <p:spPr>
          <a:xfrm>
            <a:off x="6317672" y="180109"/>
            <a:ext cx="3920836" cy="571492"/>
          </a:xfrm>
          <a:prstGeom prst="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solidFill>
                  <a:schemeClr val="tx1"/>
                </a:solidFill>
              </a:rPr>
              <a:t>マイナス</a:t>
            </a:r>
          </a:p>
        </p:txBody>
      </p:sp>
      <p:sp>
        <p:nvSpPr>
          <p:cNvPr id="13" name="正方形/長方形 12">
            <a:extLst>
              <a:ext uri="{FF2B5EF4-FFF2-40B4-BE49-F238E27FC236}">
                <a16:creationId xmlns:a16="http://schemas.microsoft.com/office/drawing/2014/main" id="{6D4A7C2A-3C56-4DFC-900D-1CAF9918C2A0}"/>
              </a:ext>
            </a:extLst>
          </p:cNvPr>
          <p:cNvSpPr/>
          <p:nvPr/>
        </p:nvSpPr>
        <p:spPr>
          <a:xfrm>
            <a:off x="3234189" y="914235"/>
            <a:ext cx="1858201" cy="369332"/>
          </a:xfrm>
          <a:prstGeom prst="rect">
            <a:avLst/>
          </a:prstGeom>
          <a:solidFill>
            <a:schemeClr val="bg1">
              <a:alpha val="38000"/>
            </a:schemeClr>
          </a:solidFill>
        </p:spPr>
        <p:txBody>
          <a:bodyPr wrap="none">
            <a:spAutoFit/>
          </a:bodyPr>
          <a:lstStyle/>
          <a:p>
            <a:r>
              <a:rPr lang="ja-JP" altLang="en-US" dirty="0"/>
              <a:t>強み</a:t>
            </a:r>
            <a:r>
              <a:rPr lang="en-US" altLang="ja-JP" dirty="0"/>
              <a:t>(Strengths)</a:t>
            </a:r>
            <a:endParaRPr lang="ja-JP" altLang="en-US" dirty="0"/>
          </a:p>
        </p:txBody>
      </p:sp>
      <p:sp>
        <p:nvSpPr>
          <p:cNvPr id="14" name="正方形/長方形 13">
            <a:extLst>
              <a:ext uri="{FF2B5EF4-FFF2-40B4-BE49-F238E27FC236}">
                <a16:creationId xmlns:a16="http://schemas.microsoft.com/office/drawing/2014/main" id="{48F06713-C656-4CD2-8593-4E83426C20C4}"/>
              </a:ext>
            </a:extLst>
          </p:cNvPr>
          <p:cNvSpPr/>
          <p:nvPr/>
        </p:nvSpPr>
        <p:spPr>
          <a:xfrm>
            <a:off x="7164644" y="914235"/>
            <a:ext cx="2226892" cy="369332"/>
          </a:xfrm>
          <a:prstGeom prst="rect">
            <a:avLst/>
          </a:prstGeom>
          <a:solidFill>
            <a:schemeClr val="bg1">
              <a:alpha val="38000"/>
            </a:schemeClr>
          </a:solidFill>
        </p:spPr>
        <p:txBody>
          <a:bodyPr wrap="none">
            <a:spAutoFit/>
          </a:bodyPr>
          <a:lstStyle/>
          <a:p>
            <a:r>
              <a:rPr lang="ja-JP" altLang="en-US" dirty="0"/>
              <a:t>弱み </a:t>
            </a:r>
            <a:r>
              <a:rPr lang="en-US" altLang="ja-JP" dirty="0"/>
              <a:t>(Weaknesses)</a:t>
            </a:r>
            <a:endParaRPr lang="ja-JP" altLang="en-US" dirty="0"/>
          </a:p>
        </p:txBody>
      </p:sp>
      <p:sp>
        <p:nvSpPr>
          <p:cNvPr id="15" name="正方形/長方形 14">
            <a:extLst>
              <a:ext uri="{FF2B5EF4-FFF2-40B4-BE49-F238E27FC236}">
                <a16:creationId xmlns:a16="http://schemas.microsoft.com/office/drawing/2014/main" id="{393C1237-FA58-4889-9C27-71354ADA2886}"/>
              </a:ext>
            </a:extLst>
          </p:cNvPr>
          <p:cNvSpPr/>
          <p:nvPr/>
        </p:nvSpPr>
        <p:spPr>
          <a:xfrm>
            <a:off x="2992136" y="3743428"/>
            <a:ext cx="2342308" cy="369332"/>
          </a:xfrm>
          <a:prstGeom prst="rect">
            <a:avLst/>
          </a:prstGeom>
          <a:solidFill>
            <a:schemeClr val="bg1">
              <a:alpha val="46000"/>
            </a:schemeClr>
          </a:solidFill>
        </p:spPr>
        <p:txBody>
          <a:bodyPr wrap="none">
            <a:spAutoFit/>
          </a:bodyPr>
          <a:lstStyle/>
          <a:p>
            <a:r>
              <a:rPr lang="ja-JP" altLang="en-US" dirty="0"/>
              <a:t>機会 </a:t>
            </a:r>
            <a:r>
              <a:rPr lang="en-US" altLang="ja-JP" dirty="0"/>
              <a:t>(Opportunities)</a:t>
            </a:r>
            <a:endParaRPr lang="ja-JP" altLang="en-US" dirty="0"/>
          </a:p>
        </p:txBody>
      </p:sp>
      <p:sp>
        <p:nvSpPr>
          <p:cNvPr id="16" name="正方形/長方形 15">
            <a:extLst>
              <a:ext uri="{FF2B5EF4-FFF2-40B4-BE49-F238E27FC236}">
                <a16:creationId xmlns:a16="http://schemas.microsoft.com/office/drawing/2014/main" id="{8F511C84-0640-4F75-981F-3AA45613F8F9}"/>
              </a:ext>
            </a:extLst>
          </p:cNvPr>
          <p:cNvSpPr/>
          <p:nvPr/>
        </p:nvSpPr>
        <p:spPr>
          <a:xfrm>
            <a:off x="7389866" y="3744438"/>
            <a:ext cx="1776448" cy="369332"/>
          </a:xfrm>
          <a:prstGeom prst="rect">
            <a:avLst/>
          </a:prstGeom>
          <a:solidFill>
            <a:schemeClr val="bg1">
              <a:alpha val="46000"/>
            </a:schemeClr>
          </a:solidFill>
        </p:spPr>
        <p:txBody>
          <a:bodyPr wrap="none">
            <a:spAutoFit/>
          </a:bodyPr>
          <a:lstStyle/>
          <a:p>
            <a:r>
              <a:rPr lang="ja-JP" altLang="en-US" dirty="0"/>
              <a:t>脅威 </a:t>
            </a:r>
            <a:r>
              <a:rPr lang="en-US" altLang="ja-JP" dirty="0"/>
              <a:t>(Threats) </a:t>
            </a:r>
            <a:endParaRPr lang="ja-JP" altLang="en-US" dirty="0"/>
          </a:p>
        </p:txBody>
      </p:sp>
      <p:sp>
        <p:nvSpPr>
          <p:cNvPr id="2" name="正方形/長方形 1">
            <a:extLst>
              <a:ext uri="{FF2B5EF4-FFF2-40B4-BE49-F238E27FC236}">
                <a16:creationId xmlns:a16="http://schemas.microsoft.com/office/drawing/2014/main" id="{0AD58F19-6BFE-4A41-9DD2-66D97D098FE2}"/>
              </a:ext>
            </a:extLst>
          </p:cNvPr>
          <p:cNvSpPr/>
          <p:nvPr/>
        </p:nvSpPr>
        <p:spPr>
          <a:xfrm>
            <a:off x="2202874" y="1664590"/>
            <a:ext cx="3920836" cy="1569660"/>
          </a:xfrm>
          <a:prstGeom prst="rect">
            <a:avLst/>
          </a:prstGeom>
        </p:spPr>
        <p:txBody>
          <a:bodyPr wrap="square">
            <a:spAutoFit/>
          </a:bodyPr>
          <a:lstStyle/>
          <a:p>
            <a:r>
              <a:rPr lang="ja-JP" altLang="en-US" sz="1600" b="0" i="0" dirty="0">
                <a:solidFill>
                  <a:srgbClr val="333333"/>
                </a:solidFill>
                <a:effectLst/>
                <a:latin typeface="Meiryo" panose="020B0604030504040204" pitchFamily="50" charset="-128"/>
                <a:ea typeface="Meiryo" panose="020B0604030504040204" pitchFamily="50" charset="-128"/>
              </a:rPr>
              <a:t>・既存の自動車業界のしがらみがない。</a:t>
            </a:r>
            <a:endParaRPr lang="en-US" altLang="ja-JP" sz="1600" b="0" i="0" dirty="0">
              <a:solidFill>
                <a:srgbClr val="333333"/>
              </a:solidFill>
              <a:effectLst/>
              <a:latin typeface="Meiryo" panose="020B0604030504040204" pitchFamily="50" charset="-128"/>
              <a:ea typeface="Meiryo" panose="020B0604030504040204" pitchFamily="50" charset="-128"/>
            </a:endParaRPr>
          </a:p>
          <a:p>
            <a:r>
              <a:rPr lang="ja-JP" altLang="en-US" sz="1600" b="0" i="0" dirty="0">
                <a:solidFill>
                  <a:srgbClr val="333333"/>
                </a:solidFill>
                <a:effectLst/>
                <a:latin typeface="Meiryo" panose="020B0604030504040204" pitchFamily="50" charset="-128"/>
                <a:ea typeface="Meiryo" panose="020B0604030504040204" pitchFamily="50" charset="-128"/>
              </a:rPr>
              <a:t>・失うものはない。なんでもできる。</a:t>
            </a:r>
            <a:endParaRPr lang="en-US" altLang="ja-JP" sz="1600" b="0" i="0" dirty="0">
              <a:solidFill>
                <a:srgbClr val="333333"/>
              </a:solidFill>
              <a:effectLst/>
              <a:latin typeface="Meiryo" panose="020B0604030504040204" pitchFamily="50" charset="-128"/>
              <a:ea typeface="Meiryo" panose="020B0604030504040204" pitchFamily="50" charset="-128"/>
            </a:endParaRPr>
          </a:p>
          <a:p>
            <a:r>
              <a:rPr lang="ja-JP" altLang="en-US" sz="1600" b="0" i="0" dirty="0">
                <a:solidFill>
                  <a:srgbClr val="333333"/>
                </a:solidFill>
                <a:effectLst/>
                <a:latin typeface="Meiryo" panose="020B0604030504040204" pitchFamily="50" charset="-128"/>
                <a:ea typeface="Meiryo" panose="020B0604030504040204" pitchFamily="50" charset="-128"/>
              </a:rPr>
              <a:t>　</a:t>
            </a:r>
            <a:r>
              <a:rPr lang="ja-JP" altLang="en-US" sz="1200" b="0" i="0" dirty="0">
                <a:solidFill>
                  <a:srgbClr val="333333"/>
                </a:solidFill>
                <a:effectLst/>
                <a:latin typeface="Meiryo" panose="020B0604030504040204" pitchFamily="50" charset="-128"/>
                <a:ea typeface="Meiryo" panose="020B0604030504040204" pitchFamily="50" charset="-128"/>
              </a:rPr>
              <a:t>既存の施設（工場）、従業員、販売系列網が無い。</a:t>
            </a:r>
            <a:br>
              <a:rPr lang="ja-JP" altLang="en-US" sz="1600" dirty="0"/>
            </a:br>
            <a:r>
              <a:rPr lang="ja-JP" altLang="en-US" sz="1600" dirty="0"/>
              <a:t>・</a:t>
            </a:r>
            <a:r>
              <a:rPr lang="ja-JP" altLang="en-US" sz="1600" b="0" i="0" dirty="0">
                <a:solidFill>
                  <a:srgbClr val="333333"/>
                </a:solidFill>
                <a:effectLst/>
                <a:latin typeface="Meiryo" panose="020B0604030504040204" pitchFamily="50" charset="-128"/>
                <a:ea typeface="Meiryo" panose="020B0604030504040204" pitchFamily="50" charset="-128"/>
              </a:rPr>
              <a:t>金がある。投資を集めることができた。</a:t>
            </a:r>
            <a:endParaRPr lang="en-US" altLang="ja-JP" sz="1600" b="0" i="0" dirty="0">
              <a:solidFill>
                <a:srgbClr val="333333"/>
              </a:solidFill>
              <a:effectLst/>
              <a:latin typeface="Meiryo" panose="020B0604030504040204" pitchFamily="50" charset="-128"/>
              <a:ea typeface="Meiryo" panose="020B0604030504040204" pitchFamily="50" charset="-128"/>
            </a:endParaRPr>
          </a:p>
          <a:p>
            <a:r>
              <a:rPr lang="ja-JP" altLang="en-US" sz="1600" b="0" i="0" dirty="0">
                <a:solidFill>
                  <a:srgbClr val="333333"/>
                </a:solidFill>
                <a:effectLst/>
                <a:latin typeface="Meiryo" panose="020B0604030504040204" pitchFamily="50" charset="-128"/>
                <a:ea typeface="Meiryo" panose="020B0604030504040204" pitchFamily="50" charset="-128"/>
              </a:rPr>
              <a:t>・アイディアがある</a:t>
            </a:r>
            <a:br>
              <a:rPr lang="en-US" altLang="ja-JP" sz="1600" b="0" i="0" dirty="0">
                <a:solidFill>
                  <a:srgbClr val="333333"/>
                </a:solidFill>
                <a:effectLst/>
                <a:latin typeface="Meiryo" panose="020B0604030504040204" pitchFamily="50" charset="-128"/>
                <a:ea typeface="Meiryo" panose="020B0604030504040204" pitchFamily="50" charset="-128"/>
              </a:rPr>
            </a:br>
            <a:r>
              <a:rPr lang="ja-JP" altLang="en-US" sz="1600" b="0" i="0" dirty="0">
                <a:solidFill>
                  <a:srgbClr val="333333"/>
                </a:solidFill>
                <a:effectLst/>
                <a:latin typeface="Meiryo" panose="020B0604030504040204" pitchFamily="50" charset="-128"/>
                <a:ea typeface="Meiryo" panose="020B0604030504040204" pitchFamily="50" charset="-128"/>
              </a:rPr>
              <a:t>　</a:t>
            </a:r>
            <a:r>
              <a:rPr lang="ja-JP" altLang="en-US" sz="1050" b="0" i="0" dirty="0">
                <a:solidFill>
                  <a:srgbClr val="333333"/>
                </a:solidFill>
                <a:effectLst/>
                <a:latin typeface="Meiryo" panose="020B0604030504040204" pitchFamily="50" charset="-128"/>
                <a:ea typeface="Meiryo" panose="020B0604030504040204" pitchFamily="50" charset="-128"/>
              </a:rPr>
              <a:t>パナソニックの汎用リチウム電池を使う。専用設計なし。</a:t>
            </a:r>
            <a:endParaRPr lang="ja-JP" altLang="en-US" sz="1050" dirty="0"/>
          </a:p>
        </p:txBody>
      </p:sp>
      <p:sp>
        <p:nvSpPr>
          <p:cNvPr id="3" name="正方形/長方形 2">
            <a:extLst>
              <a:ext uri="{FF2B5EF4-FFF2-40B4-BE49-F238E27FC236}">
                <a16:creationId xmlns:a16="http://schemas.microsoft.com/office/drawing/2014/main" id="{97F882B5-BA02-4DFD-9159-E074F602A823}"/>
              </a:ext>
            </a:extLst>
          </p:cNvPr>
          <p:cNvSpPr/>
          <p:nvPr/>
        </p:nvSpPr>
        <p:spPr>
          <a:xfrm>
            <a:off x="6343536" y="1677480"/>
            <a:ext cx="3894972" cy="1323439"/>
          </a:xfrm>
          <a:prstGeom prst="rect">
            <a:avLst/>
          </a:prstGeom>
        </p:spPr>
        <p:txBody>
          <a:bodyPr wrap="square">
            <a:spAutoFit/>
          </a:bodyPr>
          <a:lstStyle/>
          <a:p>
            <a:pPr fontAlgn="base"/>
            <a:r>
              <a:rPr lang="ja-JP" altLang="en-US" sz="1600" b="0" i="0" dirty="0">
                <a:solidFill>
                  <a:srgbClr val="333333"/>
                </a:solidFill>
                <a:effectLst/>
                <a:latin typeface="Meiryo" panose="020B0604030504040204" pitchFamily="50" charset="-128"/>
                <a:ea typeface="Meiryo" panose="020B0604030504040204" pitchFamily="50" charset="-128"/>
              </a:rPr>
              <a:t>・自動車を作ったことが無い。</a:t>
            </a:r>
            <a:endParaRPr lang="en-US" altLang="ja-JP" sz="1600" b="0" i="0" dirty="0">
              <a:solidFill>
                <a:srgbClr val="333333"/>
              </a:solidFill>
              <a:effectLst/>
              <a:latin typeface="Meiryo" panose="020B0604030504040204" pitchFamily="50" charset="-128"/>
              <a:ea typeface="Meiryo" panose="020B0604030504040204" pitchFamily="50" charset="-128"/>
            </a:endParaRPr>
          </a:p>
          <a:p>
            <a:pPr fontAlgn="base"/>
            <a:r>
              <a:rPr lang="ja-JP" altLang="en-US" sz="1600" b="0" i="0" dirty="0">
                <a:solidFill>
                  <a:srgbClr val="333333"/>
                </a:solidFill>
                <a:effectLst/>
                <a:latin typeface="Meiryo" panose="020B0604030504040204" pitchFamily="50" charset="-128"/>
                <a:ea typeface="Meiryo" panose="020B0604030504040204" pitchFamily="50" charset="-128"/>
              </a:rPr>
              <a:t>・自動車を売ったことが無い。</a:t>
            </a:r>
            <a:endParaRPr lang="en-US" altLang="ja-JP" sz="1600" b="0" i="0" dirty="0">
              <a:solidFill>
                <a:srgbClr val="333333"/>
              </a:solidFill>
              <a:effectLst/>
              <a:latin typeface="Meiryo" panose="020B0604030504040204" pitchFamily="50" charset="-128"/>
              <a:ea typeface="Meiryo" panose="020B0604030504040204" pitchFamily="50" charset="-128"/>
            </a:endParaRPr>
          </a:p>
          <a:p>
            <a:pPr fontAlgn="base"/>
            <a:r>
              <a:rPr lang="ja-JP" altLang="en-US" sz="1600" b="0" i="0" dirty="0">
                <a:solidFill>
                  <a:srgbClr val="333333"/>
                </a:solidFill>
                <a:effectLst/>
                <a:latin typeface="Meiryo" panose="020B0604030504040204" pitchFamily="50" charset="-128"/>
                <a:ea typeface="Meiryo" panose="020B0604030504040204" pitchFamily="50" charset="-128"/>
              </a:rPr>
              <a:t>・構想通りに期待した性能・機能を</a:t>
            </a:r>
            <a:endParaRPr lang="en-US" altLang="ja-JP" sz="1600" b="0" i="0" dirty="0">
              <a:solidFill>
                <a:srgbClr val="333333"/>
              </a:solidFill>
              <a:effectLst/>
              <a:latin typeface="Meiryo" panose="020B0604030504040204" pitchFamily="50" charset="-128"/>
              <a:ea typeface="Meiryo" panose="020B0604030504040204" pitchFamily="50" charset="-128"/>
            </a:endParaRPr>
          </a:p>
          <a:p>
            <a:pPr fontAlgn="base"/>
            <a:r>
              <a:rPr lang="ja-JP" altLang="en-US" sz="1600" b="0" i="0" dirty="0">
                <a:solidFill>
                  <a:srgbClr val="333333"/>
                </a:solidFill>
                <a:effectLst/>
                <a:latin typeface="Meiryo" panose="020B0604030504040204" pitchFamily="50" charset="-128"/>
                <a:ea typeface="Meiryo" panose="020B0604030504040204" pitchFamily="50" charset="-128"/>
              </a:rPr>
              <a:t>　得られるかわからない。</a:t>
            </a:r>
            <a:br>
              <a:rPr lang="ja-JP" altLang="en-US" sz="1600" b="0" i="0" dirty="0">
                <a:solidFill>
                  <a:srgbClr val="333333"/>
                </a:solidFill>
                <a:effectLst/>
                <a:latin typeface="Meiryo" panose="020B0604030504040204" pitchFamily="50" charset="-128"/>
                <a:ea typeface="Meiryo" panose="020B0604030504040204" pitchFamily="50" charset="-128"/>
              </a:rPr>
            </a:br>
            <a:endParaRPr lang="ja-JP" altLang="en-US" sz="1600" b="0" i="0" dirty="0">
              <a:solidFill>
                <a:srgbClr val="333333"/>
              </a:solidFill>
              <a:effectLst/>
              <a:latin typeface="Meiryo" panose="020B0604030504040204" pitchFamily="50" charset="-128"/>
              <a:ea typeface="Meiryo" panose="020B0604030504040204" pitchFamily="50" charset="-128"/>
            </a:endParaRPr>
          </a:p>
        </p:txBody>
      </p:sp>
      <p:sp>
        <p:nvSpPr>
          <p:cNvPr id="12" name="正方形/長方形 11">
            <a:extLst>
              <a:ext uri="{FF2B5EF4-FFF2-40B4-BE49-F238E27FC236}">
                <a16:creationId xmlns:a16="http://schemas.microsoft.com/office/drawing/2014/main" id="{D1BC08B5-5EB5-4281-B994-E599E1BF64BF}"/>
              </a:ext>
            </a:extLst>
          </p:cNvPr>
          <p:cNvSpPr/>
          <p:nvPr/>
        </p:nvSpPr>
        <p:spPr>
          <a:xfrm>
            <a:off x="2202873" y="4481005"/>
            <a:ext cx="3893127" cy="1323439"/>
          </a:xfrm>
          <a:prstGeom prst="rect">
            <a:avLst/>
          </a:prstGeom>
        </p:spPr>
        <p:txBody>
          <a:bodyPr wrap="square">
            <a:spAutoFit/>
          </a:bodyPr>
          <a:lstStyle/>
          <a:p>
            <a:r>
              <a:rPr lang="ja-JP" altLang="en-US" sz="1600" b="0" i="0" dirty="0">
                <a:solidFill>
                  <a:srgbClr val="333333"/>
                </a:solidFill>
                <a:effectLst/>
                <a:latin typeface="Meiryo" panose="020B0604030504040204" pitchFamily="50" charset="-128"/>
                <a:ea typeface="Meiryo" panose="020B0604030504040204" pitchFamily="50" charset="-128"/>
              </a:rPr>
              <a:t>・ＥＶはこれらの産業であると認知</a:t>
            </a:r>
            <a:br>
              <a:rPr lang="en-US" altLang="ja-JP" sz="1600" b="0" i="0" dirty="0">
                <a:solidFill>
                  <a:srgbClr val="333333"/>
                </a:solidFill>
                <a:effectLst/>
                <a:latin typeface="Meiryo" panose="020B0604030504040204" pitchFamily="50" charset="-128"/>
                <a:ea typeface="Meiryo" panose="020B0604030504040204" pitchFamily="50" charset="-128"/>
              </a:rPr>
            </a:br>
            <a:r>
              <a:rPr lang="ja-JP" altLang="en-US" sz="1600" b="0" i="0" dirty="0">
                <a:solidFill>
                  <a:srgbClr val="333333"/>
                </a:solidFill>
                <a:effectLst/>
                <a:latin typeface="Meiryo" panose="020B0604030504040204" pitchFamily="50" charset="-128"/>
                <a:ea typeface="Meiryo" panose="020B0604030504040204" pitchFamily="50" charset="-128"/>
              </a:rPr>
              <a:t>・アメリカの自動車産業の衰退</a:t>
            </a:r>
            <a:endParaRPr lang="en-US" altLang="ja-JP" sz="1600" b="0" i="0" dirty="0">
              <a:solidFill>
                <a:srgbClr val="333333"/>
              </a:solidFill>
              <a:effectLst/>
              <a:latin typeface="Meiryo" panose="020B0604030504040204" pitchFamily="50" charset="-128"/>
              <a:ea typeface="Meiryo" panose="020B0604030504040204" pitchFamily="50" charset="-128"/>
            </a:endParaRPr>
          </a:p>
          <a:p>
            <a:r>
              <a:rPr lang="ja-JP" altLang="en-US" sz="1600" b="0" i="0" dirty="0">
                <a:solidFill>
                  <a:srgbClr val="333333"/>
                </a:solidFill>
                <a:effectLst/>
                <a:latin typeface="Meiryo" panose="020B0604030504040204" pitchFamily="50" charset="-128"/>
                <a:ea typeface="Meiryo" panose="020B0604030504040204" pitchFamily="50" charset="-128"/>
              </a:rPr>
              <a:t>・ＩＴ業界の成長</a:t>
            </a:r>
            <a:br>
              <a:rPr lang="en-US" altLang="ja-JP" sz="1600" b="0" i="0" dirty="0">
                <a:solidFill>
                  <a:srgbClr val="333333"/>
                </a:solidFill>
                <a:effectLst/>
                <a:latin typeface="Meiryo" panose="020B0604030504040204" pitchFamily="50" charset="-128"/>
                <a:ea typeface="Meiryo" panose="020B0604030504040204" pitchFamily="50" charset="-128"/>
              </a:rPr>
            </a:br>
            <a:r>
              <a:rPr lang="ja-JP" altLang="en-US" sz="1600" b="0" i="0" dirty="0">
                <a:solidFill>
                  <a:srgbClr val="333333"/>
                </a:solidFill>
                <a:effectLst/>
                <a:latin typeface="Meiryo" panose="020B0604030504040204" pitchFamily="50" charset="-128"/>
                <a:ea typeface="Meiryo" panose="020B0604030504040204" pitchFamily="50" charset="-128"/>
              </a:rPr>
              <a:t>　</a:t>
            </a:r>
            <a:r>
              <a:rPr lang="ja-JP" altLang="en-US" sz="1100" b="0" i="0" dirty="0">
                <a:solidFill>
                  <a:srgbClr val="333333"/>
                </a:solidFill>
                <a:effectLst/>
                <a:latin typeface="Meiryo" panose="020B0604030504040204" pitchFamily="50" charset="-128"/>
                <a:ea typeface="Meiryo" panose="020B0604030504040204" pitchFamily="50" charset="-128"/>
              </a:rPr>
              <a:t>（自動運転、コネクテッドカーなど）</a:t>
            </a:r>
            <a:r>
              <a:rPr lang="ja-JP" altLang="en-US" sz="1600" b="0" i="0" dirty="0">
                <a:solidFill>
                  <a:srgbClr val="333333"/>
                </a:solidFill>
                <a:effectLst/>
                <a:latin typeface="Meiryo" panose="020B0604030504040204" pitchFamily="50" charset="-128"/>
                <a:ea typeface="Meiryo" panose="020B0604030504040204" pitchFamily="50" charset="-128"/>
              </a:rPr>
              <a:t>。</a:t>
            </a:r>
            <a:endParaRPr lang="en-US" altLang="ja-JP" sz="1600" b="0" i="0" dirty="0">
              <a:solidFill>
                <a:srgbClr val="333333"/>
              </a:solidFill>
              <a:effectLst/>
              <a:latin typeface="Meiryo" panose="020B0604030504040204" pitchFamily="50" charset="-128"/>
              <a:ea typeface="Meiryo" panose="020B0604030504040204" pitchFamily="50" charset="-128"/>
            </a:endParaRPr>
          </a:p>
          <a:p>
            <a:r>
              <a:rPr lang="ja-JP" altLang="en-US" sz="1600" b="0" i="0" dirty="0">
                <a:solidFill>
                  <a:srgbClr val="333333"/>
                </a:solidFill>
                <a:effectLst/>
                <a:latin typeface="Meiryo" panose="020B0604030504040204" pitchFamily="50" charset="-128"/>
                <a:ea typeface="Meiryo" panose="020B0604030504040204" pitchFamily="50" charset="-128"/>
              </a:rPr>
              <a:t>・お金を集めやすい環境にある</a:t>
            </a:r>
            <a:endParaRPr lang="ja-JP" altLang="en-US" sz="1600" dirty="0"/>
          </a:p>
        </p:txBody>
      </p:sp>
      <p:sp>
        <p:nvSpPr>
          <p:cNvPr id="17" name="正方形/長方形 16">
            <a:extLst>
              <a:ext uri="{FF2B5EF4-FFF2-40B4-BE49-F238E27FC236}">
                <a16:creationId xmlns:a16="http://schemas.microsoft.com/office/drawing/2014/main" id="{A60C5440-C0C1-4E81-B26C-8308750DC9C0}"/>
              </a:ext>
            </a:extLst>
          </p:cNvPr>
          <p:cNvSpPr/>
          <p:nvPr/>
        </p:nvSpPr>
        <p:spPr>
          <a:xfrm>
            <a:off x="6317673" y="4463212"/>
            <a:ext cx="3920835" cy="1323439"/>
          </a:xfrm>
          <a:prstGeom prst="rect">
            <a:avLst/>
          </a:prstGeom>
        </p:spPr>
        <p:txBody>
          <a:bodyPr wrap="square">
            <a:spAutoFit/>
          </a:bodyPr>
          <a:lstStyle/>
          <a:p>
            <a:r>
              <a:rPr lang="ja-JP" altLang="en-US" sz="1600" b="0" i="0" dirty="0">
                <a:solidFill>
                  <a:srgbClr val="333333"/>
                </a:solidFill>
                <a:effectLst/>
                <a:latin typeface="Meiryo" panose="020B0604030504040204" pitchFamily="50" charset="-128"/>
                <a:ea typeface="Meiryo" panose="020B0604030504040204" pitchFamily="50" charset="-128"/>
              </a:rPr>
              <a:t>・既存の自動車会社の開発スピードが</a:t>
            </a:r>
            <a:br>
              <a:rPr lang="en-US" altLang="ja-JP" sz="1600" b="0" i="0" dirty="0">
                <a:solidFill>
                  <a:srgbClr val="333333"/>
                </a:solidFill>
                <a:effectLst/>
                <a:latin typeface="Meiryo" panose="020B0604030504040204" pitchFamily="50" charset="-128"/>
                <a:ea typeface="Meiryo" panose="020B0604030504040204" pitchFamily="50" charset="-128"/>
              </a:rPr>
            </a:br>
            <a:r>
              <a:rPr lang="ja-JP" altLang="en-US" sz="1600" b="0" i="0" dirty="0">
                <a:solidFill>
                  <a:srgbClr val="333333"/>
                </a:solidFill>
                <a:effectLst/>
                <a:latin typeface="Meiryo" panose="020B0604030504040204" pitchFamily="50" charset="-128"/>
                <a:ea typeface="Meiryo" panose="020B0604030504040204" pitchFamily="50" charset="-128"/>
              </a:rPr>
              <a:t>　勝れば負ける。</a:t>
            </a:r>
            <a:br>
              <a:rPr lang="ja-JP" altLang="en-US" sz="1600" dirty="0"/>
            </a:br>
            <a:r>
              <a:rPr lang="ja-JP" altLang="en-US" sz="1600" dirty="0"/>
              <a:t>・</a:t>
            </a:r>
            <a:r>
              <a:rPr lang="ja-JP" altLang="en-US" sz="1600" b="0" i="0" dirty="0">
                <a:solidFill>
                  <a:srgbClr val="333333"/>
                </a:solidFill>
                <a:effectLst/>
                <a:latin typeface="Meiryo" panose="020B0604030504040204" pitchFamily="50" charset="-128"/>
                <a:ea typeface="Meiryo" panose="020B0604030504040204" pitchFamily="50" charset="-128"/>
              </a:rPr>
              <a:t>大規模な投資が必要だが、投資家の</a:t>
            </a:r>
            <a:br>
              <a:rPr lang="en-US" altLang="ja-JP" sz="1600" b="0" i="0" dirty="0">
                <a:solidFill>
                  <a:srgbClr val="333333"/>
                </a:solidFill>
                <a:effectLst/>
                <a:latin typeface="Meiryo" panose="020B0604030504040204" pitchFamily="50" charset="-128"/>
                <a:ea typeface="Meiryo" panose="020B0604030504040204" pitchFamily="50" charset="-128"/>
              </a:rPr>
            </a:br>
            <a:r>
              <a:rPr lang="ja-JP" altLang="en-US" sz="1600" b="0" i="0" dirty="0">
                <a:solidFill>
                  <a:srgbClr val="333333"/>
                </a:solidFill>
                <a:effectLst/>
                <a:latin typeface="Meiryo" panose="020B0604030504040204" pitchFamily="50" charset="-128"/>
                <a:ea typeface="Meiryo" panose="020B0604030504040204" pitchFamily="50" charset="-128"/>
              </a:rPr>
              <a:t>　期待に応え続けられないと出資が</a:t>
            </a:r>
            <a:br>
              <a:rPr lang="en-US" altLang="ja-JP" sz="1600" b="0" i="0" dirty="0">
                <a:solidFill>
                  <a:srgbClr val="333333"/>
                </a:solidFill>
                <a:effectLst/>
                <a:latin typeface="Meiryo" panose="020B0604030504040204" pitchFamily="50" charset="-128"/>
                <a:ea typeface="Meiryo" panose="020B0604030504040204" pitchFamily="50" charset="-128"/>
              </a:rPr>
            </a:br>
            <a:r>
              <a:rPr lang="ja-JP" altLang="en-US" sz="1600" b="0" i="0" dirty="0">
                <a:solidFill>
                  <a:srgbClr val="333333"/>
                </a:solidFill>
                <a:effectLst/>
                <a:latin typeface="Meiryo" panose="020B0604030504040204" pitchFamily="50" charset="-128"/>
                <a:ea typeface="Meiryo" panose="020B0604030504040204" pitchFamily="50" charset="-128"/>
              </a:rPr>
              <a:t>　続かず息切れしてしまう</a:t>
            </a:r>
            <a:endParaRPr lang="ja-JP" altLang="en-US" sz="1600" dirty="0"/>
          </a:p>
        </p:txBody>
      </p:sp>
    </p:spTree>
    <p:extLst>
      <p:ext uri="{BB962C8B-B14F-4D97-AF65-F5344CB8AC3E}">
        <p14:creationId xmlns:p14="http://schemas.microsoft.com/office/powerpoint/2010/main" val="30319146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パナソニック　リチウムイオンバッテリー　円筒形」の画像検索結果">
            <a:extLst>
              <a:ext uri="{FF2B5EF4-FFF2-40B4-BE49-F238E27FC236}">
                <a16:creationId xmlns:a16="http://schemas.microsoft.com/office/drawing/2014/main" id="{F114CC22-93A6-4A6D-8D67-FBDD9AF058A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9216530">
            <a:off x="7525940" y="3640045"/>
            <a:ext cx="350588" cy="1098291"/>
          </a:xfrm>
          <a:prstGeom prst="rect">
            <a:avLst/>
          </a:prstGeom>
          <a:noFill/>
          <a:extLst>
            <a:ext uri="{909E8E84-426E-40DD-AFC4-6F175D3DCCD1}">
              <a14:hiddenFill xmlns:a14="http://schemas.microsoft.com/office/drawing/2010/main">
                <a:solidFill>
                  <a:srgbClr val="FFFFFF"/>
                </a:solidFill>
              </a14:hiddenFill>
            </a:ext>
          </a:extLst>
        </p:spPr>
      </p:pic>
      <p:pic>
        <p:nvPicPr>
          <p:cNvPr id="32" name="Picture 2" descr="f:id:carislife:20171120113806j:plain">
            <a:extLst>
              <a:ext uri="{FF2B5EF4-FFF2-40B4-BE49-F238E27FC236}">
                <a16:creationId xmlns:a16="http://schemas.microsoft.com/office/drawing/2014/main" id="{B2B0A193-0BC3-4D37-A29A-7217DD82FEF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692291" y="5365731"/>
            <a:ext cx="1876690" cy="1249172"/>
          </a:xfrm>
          <a:prstGeom prst="rect">
            <a:avLst/>
          </a:prstGeom>
          <a:noFill/>
          <a:extLst>
            <a:ext uri="{909E8E84-426E-40DD-AFC4-6F175D3DCCD1}">
              <a14:hiddenFill xmlns:a14="http://schemas.microsoft.com/office/drawing/2010/main">
                <a:solidFill>
                  <a:srgbClr val="FFFFFF"/>
                </a:solidFill>
              </a14:hiddenFill>
            </a:ext>
          </a:extLst>
        </p:spPr>
      </p:pic>
      <p:sp>
        <p:nvSpPr>
          <p:cNvPr id="4" name="正方形/長方形 3">
            <a:extLst>
              <a:ext uri="{FF2B5EF4-FFF2-40B4-BE49-F238E27FC236}">
                <a16:creationId xmlns:a16="http://schemas.microsoft.com/office/drawing/2014/main" id="{4038375E-5CE7-4C5F-A9BD-018C09643EB7}"/>
              </a:ext>
            </a:extLst>
          </p:cNvPr>
          <p:cNvSpPr/>
          <p:nvPr/>
        </p:nvSpPr>
        <p:spPr>
          <a:xfrm>
            <a:off x="4156363" y="1334393"/>
            <a:ext cx="3643743" cy="1533503"/>
          </a:xfrm>
          <a:prstGeom prst="rect">
            <a:avLst/>
          </a:prstGeom>
          <a:solidFill>
            <a:schemeClr val="accent6">
              <a:lumMod val="40000"/>
              <a:lumOff val="60000"/>
            </a:schemeClr>
          </a:solidFill>
          <a:ln w="254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正方形/長方形 4">
            <a:extLst>
              <a:ext uri="{FF2B5EF4-FFF2-40B4-BE49-F238E27FC236}">
                <a16:creationId xmlns:a16="http://schemas.microsoft.com/office/drawing/2014/main" id="{C13CB544-416F-4C15-B6C0-D0BB374B4BA5}"/>
              </a:ext>
            </a:extLst>
          </p:cNvPr>
          <p:cNvSpPr/>
          <p:nvPr/>
        </p:nvSpPr>
        <p:spPr>
          <a:xfrm>
            <a:off x="7952949" y="1334393"/>
            <a:ext cx="3643743" cy="1533503"/>
          </a:xfrm>
          <a:prstGeom prst="rect">
            <a:avLst/>
          </a:prstGeom>
          <a:solidFill>
            <a:schemeClr val="accent6">
              <a:lumMod val="40000"/>
              <a:lumOff val="60000"/>
            </a:schemeClr>
          </a:solidFill>
          <a:ln w="254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正方形/長方形 5">
            <a:extLst>
              <a:ext uri="{FF2B5EF4-FFF2-40B4-BE49-F238E27FC236}">
                <a16:creationId xmlns:a16="http://schemas.microsoft.com/office/drawing/2014/main" id="{8510AB89-749E-40F4-8091-D276CC3AE99A}"/>
              </a:ext>
            </a:extLst>
          </p:cNvPr>
          <p:cNvSpPr/>
          <p:nvPr/>
        </p:nvSpPr>
        <p:spPr>
          <a:xfrm>
            <a:off x="290945" y="3075709"/>
            <a:ext cx="3643743" cy="1533503"/>
          </a:xfrm>
          <a:prstGeom prst="rect">
            <a:avLst/>
          </a:prstGeom>
          <a:solidFill>
            <a:schemeClr val="accent5">
              <a:lumMod val="40000"/>
              <a:lumOff val="60000"/>
            </a:schemeClr>
          </a:solidFill>
          <a:ln w="254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正方形/長方形 6">
            <a:extLst>
              <a:ext uri="{FF2B5EF4-FFF2-40B4-BE49-F238E27FC236}">
                <a16:creationId xmlns:a16="http://schemas.microsoft.com/office/drawing/2014/main" id="{3DFAB976-7590-4AF7-B435-34AA6FF46433}"/>
              </a:ext>
            </a:extLst>
          </p:cNvPr>
          <p:cNvSpPr/>
          <p:nvPr/>
        </p:nvSpPr>
        <p:spPr>
          <a:xfrm>
            <a:off x="277092" y="4793709"/>
            <a:ext cx="3643743" cy="1533503"/>
          </a:xfrm>
          <a:prstGeom prst="rect">
            <a:avLst/>
          </a:prstGeom>
          <a:solidFill>
            <a:schemeClr val="accent5">
              <a:lumMod val="40000"/>
              <a:lumOff val="60000"/>
            </a:schemeClr>
          </a:solidFill>
          <a:ln w="254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正方形/長方形 12">
            <a:extLst>
              <a:ext uri="{FF2B5EF4-FFF2-40B4-BE49-F238E27FC236}">
                <a16:creationId xmlns:a16="http://schemas.microsoft.com/office/drawing/2014/main" id="{6D4A7C2A-3C56-4DFC-900D-1CAF9918C2A0}"/>
              </a:ext>
            </a:extLst>
          </p:cNvPr>
          <p:cNvSpPr/>
          <p:nvPr/>
        </p:nvSpPr>
        <p:spPr>
          <a:xfrm>
            <a:off x="5056338" y="1345601"/>
            <a:ext cx="2079324" cy="369332"/>
          </a:xfrm>
          <a:prstGeom prst="rect">
            <a:avLst/>
          </a:prstGeom>
          <a:solidFill>
            <a:schemeClr val="accent6">
              <a:lumMod val="40000"/>
              <a:lumOff val="60000"/>
            </a:schemeClr>
          </a:solidFill>
        </p:spPr>
        <p:txBody>
          <a:bodyPr wrap="square">
            <a:spAutoFit/>
          </a:bodyPr>
          <a:lstStyle/>
          <a:p>
            <a:r>
              <a:rPr lang="ja-JP" altLang="en-US" dirty="0"/>
              <a:t>強み</a:t>
            </a:r>
            <a:r>
              <a:rPr lang="en-US" altLang="ja-JP" dirty="0"/>
              <a:t>(Strengths)</a:t>
            </a:r>
            <a:endParaRPr lang="ja-JP" altLang="en-US" dirty="0"/>
          </a:p>
        </p:txBody>
      </p:sp>
      <p:sp>
        <p:nvSpPr>
          <p:cNvPr id="14" name="正方形/長方形 13">
            <a:extLst>
              <a:ext uri="{FF2B5EF4-FFF2-40B4-BE49-F238E27FC236}">
                <a16:creationId xmlns:a16="http://schemas.microsoft.com/office/drawing/2014/main" id="{48F06713-C656-4CD2-8593-4E83426C20C4}"/>
              </a:ext>
            </a:extLst>
          </p:cNvPr>
          <p:cNvSpPr/>
          <p:nvPr/>
        </p:nvSpPr>
        <p:spPr>
          <a:xfrm>
            <a:off x="8700081" y="1338022"/>
            <a:ext cx="2362303" cy="369332"/>
          </a:xfrm>
          <a:prstGeom prst="rect">
            <a:avLst/>
          </a:prstGeom>
          <a:solidFill>
            <a:schemeClr val="accent6">
              <a:lumMod val="40000"/>
              <a:lumOff val="60000"/>
            </a:schemeClr>
          </a:solidFill>
        </p:spPr>
        <p:txBody>
          <a:bodyPr wrap="square">
            <a:spAutoFit/>
          </a:bodyPr>
          <a:lstStyle/>
          <a:p>
            <a:r>
              <a:rPr lang="ja-JP" altLang="en-US" dirty="0"/>
              <a:t>弱み </a:t>
            </a:r>
            <a:r>
              <a:rPr lang="en-US" altLang="ja-JP" dirty="0"/>
              <a:t>(Weaknesses)</a:t>
            </a:r>
            <a:endParaRPr lang="ja-JP" altLang="en-US" dirty="0"/>
          </a:p>
        </p:txBody>
      </p:sp>
      <p:sp>
        <p:nvSpPr>
          <p:cNvPr id="15" name="正方形/長方形 14">
            <a:extLst>
              <a:ext uri="{FF2B5EF4-FFF2-40B4-BE49-F238E27FC236}">
                <a16:creationId xmlns:a16="http://schemas.microsoft.com/office/drawing/2014/main" id="{393C1237-FA58-4889-9C27-71354ADA2886}"/>
              </a:ext>
            </a:extLst>
          </p:cNvPr>
          <p:cNvSpPr/>
          <p:nvPr/>
        </p:nvSpPr>
        <p:spPr>
          <a:xfrm>
            <a:off x="926218" y="3167782"/>
            <a:ext cx="2453422" cy="369332"/>
          </a:xfrm>
          <a:prstGeom prst="rect">
            <a:avLst/>
          </a:prstGeom>
          <a:solidFill>
            <a:schemeClr val="accent5">
              <a:lumMod val="40000"/>
              <a:lumOff val="60000"/>
            </a:schemeClr>
          </a:solidFill>
        </p:spPr>
        <p:txBody>
          <a:bodyPr wrap="square">
            <a:spAutoFit/>
          </a:bodyPr>
          <a:lstStyle/>
          <a:p>
            <a:r>
              <a:rPr lang="ja-JP" altLang="en-US" dirty="0"/>
              <a:t>機会 </a:t>
            </a:r>
            <a:r>
              <a:rPr lang="en-US" altLang="ja-JP" dirty="0"/>
              <a:t>(Opportunities)</a:t>
            </a:r>
            <a:endParaRPr lang="ja-JP" altLang="en-US" dirty="0"/>
          </a:p>
        </p:txBody>
      </p:sp>
      <p:sp>
        <p:nvSpPr>
          <p:cNvPr id="16" name="正方形/長方形 15">
            <a:extLst>
              <a:ext uri="{FF2B5EF4-FFF2-40B4-BE49-F238E27FC236}">
                <a16:creationId xmlns:a16="http://schemas.microsoft.com/office/drawing/2014/main" id="{8F511C84-0640-4F75-981F-3AA45613F8F9}"/>
              </a:ext>
            </a:extLst>
          </p:cNvPr>
          <p:cNvSpPr/>
          <p:nvPr/>
        </p:nvSpPr>
        <p:spPr>
          <a:xfrm>
            <a:off x="1179307" y="4860013"/>
            <a:ext cx="1947244" cy="369332"/>
          </a:xfrm>
          <a:prstGeom prst="rect">
            <a:avLst/>
          </a:prstGeom>
          <a:solidFill>
            <a:schemeClr val="accent5">
              <a:lumMod val="40000"/>
              <a:lumOff val="60000"/>
            </a:schemeClr>
          </a:solidFill>
        </p:spPr>
        <p:txBody>
          <a:bodyPr wrap="square">
            <a:spAutoFit/>
          </a:bodyPr>
          <a:lstStyle/>
          <a:p>
            <a:r>
              <a:rPr lang="ja-JP" altLang="en-US" dirty="0"/>
              <a:t>脅威 </a:t>
            </a:r>
            <a:r>
              <a:rPr lang="en-US" altLang="ja-JP" dirty="0"/>
              <a:t>(Threats) </a:t>
            </a:r>
            <a:endParaRPr lang="ja-JP" altLang="en-US" dirty="0"/>
          </a:p>
        </p:txBody>
      </p:sp>
      <p:sp>
        <p:nvSpPr>
          <p:cNvPr id="18" name="正方形/長方形 17">
            <a:extLst>
              <a:ext uri="{FF2B5EF4-FFF2-40B4-BE49-F238E27FC236}">
                <a16:creationId xmlns:a16="http://schemas.microsoft.com/office/drawing/2014/main" id="{74400FEC-A75F-4898-9ED9-39C300766117}"/>
              </a:ext>
            </a:extLst>
          </p:cNvPr>
          <p:cNvSpPr/>
          <p:nvPr/>
        </p:nvSpPr>
        <p:spPr>
          <a:xfrm>
            <a:off x="4156363" y="3075708"/>
            <a:ext cx="3643743" cy="1533503"/>
          </a:xfrm>
          <a:prstGeom prst="rect">
            <a:avLst/>
          </a:prstGeom>
          <a:noFill/>
          <a:ln w="254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正方形/長方形 18">
            <a:extLst>
              <a:ext uri="{FF2B5EF4-FFF2-40B4-BE49-F238E27FC236}">
                <a16:creationId xmlns:a16="http://schemas.microsoft.com/office/drawing/2014/main" id="{D8641AA3-4728-4628-ADAD-FD53BD632BBD}"/>
              </a:ext>
            </a:extLst>
          </p:cNvPr>
          <p:cNvSpPr/>
          <p:nvPr/>
        </p:nvSpPr>
        <p:spPr>
          <a:xfrm>
            <a:off x="4142507" y="4793708"/>
            <a:ext cx="3643743" cy="1533503"/>
          </a:xfrm>
          <a:prstGeom prst="rect">
            <a:avLst/>
          </a:prstGeom>
          <a:noFill/>
          <a:ln w="254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正方形/長方形 19">
            <a:extLst>
              <a:ext uri="{FF2B5EF4-FFF2-40B4-BE49-F238E27FC236}">
                <a16:creationId xmlns:a16="http://schemas.microsoft.com/office/drawing/2014/main" id="{67D450D2-6B3E-4484-AAAC-73BAB102C1CF}"/>
              </a:ext>
            </a:extLst>
          </p:cNvPr>
          <p:cNvSpPr/>
          <p:nvPr/>
        </p:nvSpPr>
        <p:spPr>
          <a:xfrm>
            <a:off x="7966805" y="3075708"/>
            <a:ext cx="3643743" cy="1533503"/>
          </a:xfrm>
          <a:prstGeom prst="rect">
            <a:avLst/>
          </a:prstGeom>
          <a:noFill/>
          <a:ln w="254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 name="正方形/長方形 20">
            <a:extLst>
              <a:ext uri="{FF2B5EF4-FFF2-40B4-BE49-F238E27FC236}">
                <a16:creationId xmlns:a16="http://schemas.microsoft.com/office/drawing/2014/main" id="{D836F47A-A7F8-4993-8471-2EC2B8D74D4C}"/>
              </a:ext>
            </a:extLst>
          </p:cNvPr>
          <p:cNvSpPr/>
          <p:nvPr/>
        </p:nvSpPr>
        <p:spPr>
          <a:xfrm>
            <a:off x="7952949" y="4793708"/>
            <a:ext cx="3643743" cy="1533503"/>
          </a:xfrm>
          <a:prstGeom prst="rect">
            <a:avLst/>
          </a:prstGeom>
          <a:noFill/>
          <a:ln w="254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正方形/長方形 21">
            <a:extLst>
              <a:ext uri="{FF2B5EF4-FFF2-40B4-BE49-F238E27FC236}">
                <a16:creationId xmlns:a16="http://schemas.microsoft.com/office/drawing/2014/main" id="{E5765E62-AF7F-464A-A110-7CDEFC017754}"/>
              </a:ext>
            </a:extLst>
          </p:cNvPr>
          <p:cNvSpPr/>
          <p:nvPr/>
        </p:nvSpPr>
        <p:spPr>
          <a:xfrm>
            <a:off x="5056338" y="3096484"/>
            <a:ext cx="2079324" cy="369332"/>
          </a:xfrm>
          <a:prstGeom prst="rect">
            <a:avLst/>
          </a:prstGeom>
        </p:spPr>
        <p:txBody>
          <a:bodyPr wrap="square">
            <a:spAutoFit/>
          </a:bodyPr>
          <a:lstStyle/>
          <a:p>
            <a:r>
              <a:rPr lang="ja-JP" altLang="en-US" dirty="0"/>
              <a:t>強み</a:t>
            </a:r>
            <a:r>
              <a:rPr lang="en-US" altLang="ja-JP" dirty="0"/>
              <a:t>×</a:t>
            </a:r>
            <a:r>
              <a:rPr lang="ja-JP" altLang="en-US" dirty="0"/>
              <a:t>機会</a:t>
            </a:r>
          </a:p>
        </p:txBody>
      </p:sp>
      <p:sp>
        <p:nvSpPr>
          <p:cNvPr id="23" name="正方形/長方形 22">
            <a:extLst>
              <a:ext uri="{FF2B5EF4-FFF2-40B4-BE49-F238E27FC236}">
                <a16:creationId xmlns:a16="http://schemas.microsoft.com/office/drawing/2014/main" id="{2C161BFA-32D3-47C7-BE63-02014F749BB7}"/>
              </a:ext>
            </a:extLst>
          </p:cNvPr>
          <p:cNvSpPr/>
          <p:nvPr/>
        </p:nvSpPr>
        <p:spPr>
          <a:xfrm>
            <a:off x="5056338" y="4812621"/>
            <a:ext cx="2079324" cy="369332"/>
          </a:xfrm>
          <a:prstGeom prst="rect">
            <a:avLst/>
          </a:prstGeom>
        </p:spPr>
        <p:txBody>
          <a:bodyPr wrap="square">
            <a:spAutoFit/>
          </a:bodyPr>
          <a:lstStyle/>
          <a:p>
            <a:r>
              <a:rPr lang="ja-JP" altLang="en-US" dirty="0"/>
              <a:t>強み</a:t>
            </a:r>
            <a:r>
              <a:rPr lang="en-US" altLang="ja-JP" dirty="0"/>
              <a:t>×</a:t>
            </a:r>
            <a:r>
              <a:rPr lang="ja-JP" altLang="en-US" dirty="0"/>
              <a:t>脅威</a:t>
            </a:r>
          </a:p>
        </p:txBody>
      </p:sp>
      <p:sp>
        <p:nvSpPr>
          <p:cNvPr id="24" name="正方形/長方形 23">
            <a:extLst>
              <a:ext uri="{FF2B5EF4-FFF2-40B4-BE49-F238E27FC236}">
                <a16:creationId xmlns:a16="http://schemas.microsoft.com/office/drawing/2014/main" id="{5E7075A9-9564-4E7E-BAB6-659D5D894F6E}"/>
              </a:ext>
            </a:extLst>
          </p:cNvPr>
          <p:cNvSpPr/>
          <p:nvPr/>
        </p:nvSpPr>
        <p:spPr>
          <a:xfrm>
            <a:off x="8970704" y="3096484"/>
            <a:ext cx="2362303" cy="369332"/>
          </a:xfrm>
          <a:prstGeom prst="rect">
            <a:avLst/>
          </a:prstGeom>
        </p:spPr>
        <p:txBody>
          <a:bodyPr wrap="square">
            <a:spAutoFit/>
          </a:bodyPr>
          <a:lstStyle/>
          <a:p>
            <a:r>
              <a:rPr lang="ja-JP" altLang="en-US" dirty="0"/>
              <a:t>弱み </a:t>
            </a:r>
            <a:r>
              <a:rPr lang="en-US" altLang="ja-JP" dirty="0"/>
              <a:t>×</a:t>
            </a:r>
            <a:r>
              <a:rPr lang="ja-JP" altLang="en-US" dirty="0"/>
              <a:t>機会</a:t>
            </a:r>
          </a:p>
        </p:txBody>
      </p:sp>
      <p:sp>
        <p:nvSpPr>
          <p:cNvPr id="25" name="正方形/長方形 24">
            <a:extLst>
              <a:ext uri="{FF2B5EF4-FFF2-40B4-BE49-F238E27FC236}">
                <a16:creationId xmlns:a16="http://schemas.microsoft.com/office/drawing/2014/main" id="{819F2FBB-AE53-4AE5-A2C2-44B54C857D4D}"/>
              </a:ext>
            </a:extLst>
          </p:cNvPr>
          <p:cNvSpPr/>
          <p:nvPr/>
        </p:nvSpPr>
        <p:spPr>
          <a:xfrm>
            <a:off x="8970704" y="4812621"/>
            <a:ext cx="2362303" cy="369332"/>
          </a:xfrm>
          <a:prstGeom prst="rect">
            <a:avLst/>
          </a:prstGeom>
        </p:spPr>
        <p:txBody>
          <a:bodyPr wrap="square">
            <a:spAutoFit/>
          </a:bodyPr>
          <a:lstStyle/>
          <a:p>
            <a:r>
              <a:rPr lang="ja-JP" altLang="en-US" dirty="0"/>
              <a:t>弱み </a:t>
            </a:r>
            <a:r>
              <a:rPr lang="en-US" altLang="ja-JP" dirty="0"/>
              <a:t>×</a:t>
            </a:r>
            <a:r>
              <a:rPr lang="ja-JP" altLang="en-US" dirty="0"/>
              <a:t>脅威</a:t>
            </a:r>
          </a:p>
        </p:txBody>
      </p:sp>
      <p:sp>
        <p:nvSpPr>
          <p:cNvPr id="2" name="正方形/長方形 1">
            <a:extLst>
              <a:ext uri="{FF2B5EF4-FFF2-40B4-BE49-F238E27FC236}">
                <a16:creationId xmlns:a16="http://schemas.microsoft.com/office/drawing/2014/main" id="{7628410D-80D3-4E15-B715-55A8C590630E}"/>
              </a:ext>
            </a:extLst>
          </p:cNvPr>
          <p:cNvSpPr/>
          <p:nvPr/>
        </p:nvSpPr>
        <p:spPr>
          <a:xfrm>
            <a:off x="4156363" y="3466783"/>
            <a:ext cx="3657599" cy="1169551"/>
          </a:xfrm>
          <a:prstGeom prst="rect">
            <a:avLst/>
          </a:prstGeom>
        </p:spPr>
        <p:txBody>
          <a:bodyPr wrap="square">
            <a:spAutoFit/>
          </a:bodyPr>
          <a:lstStyle/>
          <a:p>
            <a:r>
              <a:rPr lang="ja-JP" altLang="en-US" sz="1400" b="0" i="0" dirty="0">
                <a:solidFill>
                  <a:srgbClr val="333333"/>
                </a:solidFill>
                <a:effectLst/>
                <a:latin typeface="Meiryo" panose="020B0604030504040204" pitchFamily="50" charset="-128"/>
                <a:ea typeface="Meiryo" panose="020B0604030504040204" pitchFamily="50" charset="-128"/>
              </a:rPr>
              <a:t>衰退している既存の自動車会社から、設備（工場）や技術者を入手しやすい。</a:t>
            </a:r>
            <a:endParaRPr lang="en-US" altLang="ja-JP" sz="1400" b="0" i="0" dirty="0">
              <a:solidFill>
                <a:srgbClr val="333333"/>
              </a:solidFill>
              <a:effectLst/>
              <a:latin typeface="Meiryo" panose="020B0604030504040204" pitchFamily="50" charset="-128"/>
              <a:ea typeface="Meiryo" panose="020B0604030504040204" pitchFamily="50" charset="-128"/>
            </a:endParaRPr>
          </a:p>
          <a:p>
            <a:endParaRPr lang="en-US" altLang="ja-JP" sz="1400" b="0" i="0" dirty="0">
              <a:solidFill>
                <a:srgbClr val="333333"/>
              </a:solidFill>
              <a:effectLst/>
              <a:latin typeface="Meiryo" panose="020B0604030504040204" pitchFamily="50" charset="-128"/>
              <a:ea typeface="Meiryo" panose="020B0604030504040204" pitchFamily="50" charset="-128"/>
            </a:endParaRPr>
          </a:p>
          <a:p>
            <a:r>
              <a:rPr lang="ja-JP" altLang="en-US" sz="1400" b="0" i="0" dirty="0">
                <a:solidFill>
                  <a:srgbClr val="333333"/>
                </a:solidFill>
                <a:effectLst/>
                <a:latin typeface="Meiryo" panose="020B0604030504040204" pitchFamily="50" charset="-128"/>
                <a:ea typeface="Meiryo" panose="020B0604030504040204" pitchFamily="50" charset="-128"/>
              </a:rPr>
              <a:t>既存のバッテリーを流用するので、専用開発よりも安く電池を作ることができる。</a:t>
            </a:r>
            <a:endParaRPr lang="en-US" altLang="ja-JP" sz="1400" b="0" i="0" dirty="0">
              <a:solidFill>
                <a:srgbClr val="333333"/>
              </a:solidFill>
              <a:effectLst/>
              <a:latin typeface="Meiryo" panose="020B0604030504040204" pitchFamily="50" charset="-128"/>
              <a:ea typeface="Meiryo" panose="020B0604030504040204" pitchFamily="50" charset="-128"/>
            </a:endParaRPr>
          </a:p>
        </p:txBody>
      </p:sp>
      <p:sp>
        <p:nvSpPr>
          <p:cNvPr id="3" name="正方形/長方形 2">
            <a:extLst>
              <a:ext uri="{FF2B5EF4-FFF2-40B4-BE49-F238E27FC236}">
                <a16:creationId xmlns:a16="http://schemas.microsoft.com/office/drawing/2014/main" id="{F4C6511A-3FD1-4A02-920D-2DA3CE0EFBE6}"/>
              </a:ext>
            </a:extLst>
          </p:cNvPr>
          <p:cNvSpPr/>
          <p:nvPr/>
        </p:nvSpPr>
        <p:spPr>
          <a:xfrm>
            <a:off x="7980661" y="3530536"/>
            <a:ext cx="3616031" cy="954107"/>
          </a:xfrm>
          <a:prstGeom prst="rect">
            <a:avLst/>
          </a:prstGeom>
        </p:spPr>
        <p:txBody>
          <a:bodyPr wrap="square">
            <a:spAutoFit/>
          </a:bodyPr>
          <a:lstStyle/>
          <a:p>
            <a:pPr fontAlgn="base"/>
            <a:r>
              <a:rPr lang="ja-JP" altLang="en-US" sz="1400" b="0" i="0" dirty="0">
                <a:solidFill>
                  <a:srgbClr val="333333"/>
                </a:solidFill>
                <a:effectLst/>
                <a:latin typeface="Meiryo" panose="020B0604030504040204" pitchFamily="50" charset="-128"/>
                <a:ea typeface="Meiryo" panose="020B0604030504040204" pitchFamily="50" charset="-128"/>
              </a:rPr>
              <a:t>自動車の販売網は持たないが、広く普及したインターターネットで宣伝、販売すれば良い。</a:t>
            </a:r>
            <a:br>
              <a:rPr lang="ja-JP" altLang="en-US" sz="1400" b="0" i="0" dirty="0">
                <a:solidFill>
                  <a:srgbClr val="333333"/>
                </a:solidFill>
                <a:effectLst/>
                <a:latin typeface="Meiryo" panose="020B0604030504040204" pitchFamily="50" charset="-128"/>
                <a:ea typeface="Meiryo" panose="020B0604030504040204" pitchFamily="50" charset="-128"/>
              </a:rPr>
            </a:br>
            <a:endParaRPr lang="ja-JP" altLang="en-US" sz="1400" b="0" i="0" dirty="0">
              <a:solidFill>
                <a:srgbClr val="333333"/>
              </a:solidFill>
              <a:effectLst/>
              <a:latin typeface="Meiryo" panose="020B0604030504040204" pitchFamily="50" charset="-128"/>
              <a:ea typeface="Meiryo" panose="020B0604030504040204" pitchFamily="50" charset="-128"/>
            </a:endParaRPr>
          </a:p>
        </p:txBody>
      </p:sp>
      <p:sp>
        <p:nvSpPr>
          <p:cNvPr id="26" name="正方形/長方形 25">
            <a:extLst>
              <a:ext uri="{FF2B5EF4-FFF2-40B4-BE49-F238E27FC236}">
                <a16:creationId xmlns:a16="http://schemas.microsoft.com/office/drawing/2014/main" id="{9E6C927A-670D-452D-9D9A-C54D0DEAE451}"/>
              </a:ext>
            </a:extLst>
          </p:cNvPr>
          <p:cNvSpPr/>
          <p:nvPr/>
        </p:nvSpPr>
        <p:spPr>
          <a:xfrm>
            <a:off x="4156363" y="1746254"/>
            <a:ext cx="3657599" cy="1200329"/>
          </a:xfrm>
          <a:prstGeom prst="rect">
            <a:avLst/>
          </a:prstGeom>
        </p:spPr>
        <p:txBody>
          <a:bodyPr wrap="square">
            <a:spAutoFit/>
          </a:bodyPr>
          <a:lstStyle/>
          <a:p>
            <a:r>
              <a:rPr lang="ja-JP" altLang="en-US" sz="1200" b="0" i="0" dirty="0">
                <a:solidFill>
                  <a:srgbClr val="333333"/>
                </a:solidFill>
                <a:effectLst/>
                <a:latin typeface="Meiryo" panose="020B0604030504040204" pitchFamily="50" charset="-128"/>
                <a:ea typeface="Meiryo" panose="020B0604030504040204" pitchFamily="50" charset="-128"/>
              </a:rPr>
              <a:t>・既存の自動車業界のしがらみがない。</a:t>
            </a:r>
            <a:endParaRPr lang="en-US" altLang="ja-JP" sz="1200" b="0" i="0" dirty="0">
              <a:solidFill>
                <a:srgbClr val="333333"/>
              </a:solidFill>
              <a:effectLst/>
              <a:latin typeface="Meiryo" panose="020B0604030504040204" pitchFamily="50" charset="-128"/>
              <a:ea typeface="Meiryo" panose="020B0604030504040204" pitchFamily="50" charset="-128"/>
            </a:endParaRPr>
          </a:p>
          <a:p>
            <a:r>
              <a:rPr lang="ja-JP" altLang="en-US" sz="1200" b="0" i="0" dirty="0">
                <a:solidFill>
                  <a:srgbClr val="333333"/>
                </a:solidFill>
                <a:effectLst/>
                <a:latin typeface="Meiryo" panose="020B0604030504040204" pitchFamily="50" charset="-128"/>
                <a:ea typeface="Meiryo" panose="020B0604030504040204" pitchFamily="50" charset="-128"/>
              </a:rPr>
              <a:t>・失うものはない。なんでもできる。</a:t>
            </a:r>
            <a:endParaRPr lang="en-US" altLang="ja-JP" sz="1200" b="0" i="0" dirty="0">
              <a:solidFill>
                <a:srgbClr val="333333"/>
              </a:solidFill>
              <a:effectLst/>
              <a:latin typeface="Meiryo" panose="020B0604030504040204" pitchFamily="50" charset="-128"/>
              <a:ea typeface="Meiryo" panose="020B0604030504040204" pitchFamily="50" charset="-128"/>
            </a:endParaRPr>
          </a:p>
          <a:p>
            <a:r>
              <a:rPr lang="ja-JP" altLang="en-US" sz="1200" b="0" i="0" dirty="0">
                <a:solidFill>
                  <a:srgbClr val="333333"/>
                </a:solidFill>
                <a:effectLst/>
                <a:latin typeface="Meiryo" panose="020B0604030504040204" pitchFamily="50" charset="-128"/>
                <a:ea typeface="Meiryo" panose="020B0604030504040204" pitchFamily="50" charset="-128"/>
              </a:rPr>
              <a:t>　</a:t>
            </a:r>
            <a:r>
              <a:rPr lang="ja-JP" altLang="en-US" sz="1050" b="0" i="0" dirty="0">
                <a:solidFill>
                  <a:srgbClr val="333333"/>
                </a:solidFill>
                <a:effectLst/>
                <a:latin typeface="Meiryo" panose="020B0604030504040204" pitchFamily="50" charset="-128"/>
                <a:ea typeface="Meiryo" panose="020B0604030504040204" pitchFamily="50" charset="-128"/>
              </a:rPr>
              <a:t>既存の施設（工場）、従業員、販売系列網が無い。</a:t>
            </a:r>
            <a:br>
              <a:rPr lang="ja-JP" altLang="en-US" sz="1200" dirty="0"/>
            </a:br>
            <a:r>
              <a:rPr lang="ja-JP" altLang="en-US" sz="1200" dirty="0"/>
              <a:t>・</a:t>
            </a:r>
            <a:r>
              <a:rPr lang="ja-JP" altLang="en-US" sz="1200" b="0" i="0" dirty="0">
                <a:solidFill>
                  <a:srgbClr val="333333"/>
                </a:solidFill>
                <a:effectLst/>
                <a:latin typeface="Meiryo" panose="020B0604030504040204" pitchFamily="50" charset="-128"/>
                <a:ea typeface="Meiryo" panose="020B0604030504040204" pitchFamily="50" charset="-128"/>
              </a:rPr>
              <a:t>金がある。投資を集めることができた。</a:t>
            </a:r>
            <a:endParaRPr lang="en-US" altLang="ja-JP" sz="1200" b="0" i="0" dirty="0">
              <a:solidFill>
                <a:srgbClr val="333333"/>
              </a:solidFill>
              <a:effectLst/>
              <a:latin typeface="Meiryo" panose="020B0604030504040204" pitchFamily="50" charset="-128"/>
              <a:ea typeface="Meiryo" panose="020B0604030504040204" pitchFamily="50" charset="-128"/>
            </a:endParaRPr>
          </a:p>
          <a:p>
            <a:r>
              <a:rPr lang="ja-JP" altLang="en-US" sz="1200" b="0" i="0" dirty="0">
                <a:solidFill>
                  <a:srgbClr val="333333"/>
                </a:solidFill>
                <a:effectLst/>
                <a:latin typeface="Meiryo" panose="020B0604030504040204" pitchFamily="50" charset="-128"/>
                <a:ea typeface="Meiryo" panose="020B0604030504040204" pitchFamily="50" charset="-128"/>
              </a:rPr>
              <a:t>・アイディアがある　</a:t>
            </a:r>
            <a:br>
              <a:rPr lang="en-US" altLang="ja-JP" sz="1200" b="0" i="0" dirty="0">
                <a:solidFill>
                  <a:srgbClr val="333333"/>
                </a:solidFill>
                <a:effectLst/>
                <a:latin typeface="Meiryo" panose="020B0604030504040204" pitchFamily="50" charset="-128"/>
                <a:ea typeface="Meiryo" panose="020B0604030504040204" pitchFamily="50" charset="-128"/>
              </a:rPr>
            </a:br>
            <a:r>
              <a:rPr lang="ja-JP" altLang="en-US" sz="1200" b="0" i="0" dirty="0">
                <a:solidFill>
                  <a:srgbClr val="333333"/>
                </a:solidFill>
                <a:effectLst/>
                <a:latin typeface="Meiryo" panose="020B0604030504040204" pitchFamily="50" charset="-128"/>
                <a:ea typeface="Meiryo" panose="020B0604030504040204" pitchFamily="50" charset="-128"/>
              </a:rPr>
              <a:t>　　</a:t>
            </a:r>
            <a:r>
              <a:rPr lang="ja-JP" altLang="en-US" sz="900" b="0" i="0" dirty="0">
                <a:solidFill>
                  <a:srgbClr val="333333"/>
                </a:solidFill>
                <a:effectLst/>
                <a:latin typeface="Meiryo" panose="020B0604030504040204" pitchFamily="50" charset="-128"/>
                <a:ea typeface="Meiryo" panose="020B0604030504040204" pitchFamily="50" charset="-128"/>
              </a:rPr>
              <a:t>パナソニックの汎用リチウム電池を使う。専用設計なし。</a:t>
            </a:r>
            <a:endParaRPr lang="ja-JP" altLang="en-US" sz="900" dirty="0"/>
          </a:p>
        </p:txBody>
      </p:sp>
      <p:sp>
        <p:nvSpPr>
          <p:cNvPr id="27" name="正方形/長方形 26">
            <a:extLst>
              <a:ext uri="{FF2B5EF4-FFF2-40B4-BE49-F238E27FC236}">
                <a16:creationId xmlns:a16="http://schemas.microsoft.com/office/drawing/2014/main" id="{F20ADE0A-843C-48C3-BCA5-49F25EA58F7F}"/>
              </a:ext>
            </a:extLst>
          </p:cNvPr>
          <p:cNvSpPr/>
          <p:nvPr/>
        </p:nvSpPr>
        <p:spPr>
          <a:xfrm>
            <a:off x="7966805" y="1882927"/>
            <a:ext cx="3629887" cy="830997"/>
          </a:xfrm>
          <a:prstGeom prst="rect">
            <a:avLst/>
          </a:prstGeom>
        </p:spPr>
        <p:txBody>
          <a:bodyPr wrap="square">
            <a:spAutoFit/>
          </a:bodyPr>
          <a:lstStyle/>
          <a:p>
            <a:pPr fontAlgn="base"/>
            <a:r>
              <a:rPr lang="ja-JP" altLang="en-US" sz="1200" b="0" i="0" dirty="0">
                <a:solidFill>
                  <a:srgbClr val="333333"/>
                </a:solidFill>
                <a:effectLst/>
                <a:latin typeface="Meiryo" panose="020B0604030504040204" pitchFamily="50" charset="-128"/>
                <a:ea typeface="Meiryo" panose="020B0604030504040204" pitchFamily="50" charset="-128"/>
              </a:rPr>
              <a:t>・自動車を作ったことが無い。売ったことも無い。</a:t>
            </a:r>
            <a:endParaRPr lang="en-US" altLang="ja-JP" sz="1200" b="0" i="0" dirty="0">
              <a:solidFill>
                <a:srgbClr val="333333"/>
              </a:solidFill>
              <a:effectLst/>
              <a:latin typeface="Meiryo" panose="020B0604030504040204" pitchFamily="50" charset="-128"/>
              <a:ea typeface="Meiryo" panose="020B0604030504040204" pitchFamily="50" charset="-128"/>
            </a:endParaRPr>
          </a:p>
          <a:p>
            <a:pPr fontAlgn="base"/>
            <a:r>
              <a:rPr lang="ja-JP" altLang="en-US" sz="1200" b="0" i="0" dirty="0">
                <a:solidFill>
                  <a:srgbClr val="333333"/>
                </a:solidFill>
                <a:effectLst/>
                <a:latin typeface="Meiryo" panose="020B0604030504040204" pitchFamily="50" charset="-128"/>
                <a:ea typeface="Meiryo" panose="020B0604030504040204" pitchFamily="50" charset="-128"/>
              </a:rPr>
              <a:t>・構想通りに期待した性能・機能を</a:t>
            </a:r>
            <a:endParaRPr lang="en-US" altLang="ja-JP" sz="1200" b="0" i="0" dirty="0">
              <a:solidFill>
                <a:srgbClr val="333333"/>
              </a:solidFill>
              <a:effectLst/>
              <a:latin typeface="Meiryo" panose="020B0604030504040204" pitchFamily="50" charset="-128"/>
              <a:ea typeface="Meiryo" panose="020B0604030504040204" pitchFamily="50" charset="-128"/>
            </a:endParaRPr>
          </a:p>
          <a:p>
            <a:pPr fontAlgn="base"/>
            <a:r>
              <a:rPr lang="ja-JP" altLang="en-US" sz="1200" b="0" i="0" dirty="0">
                <a:solidFill>
                  <a:srgbClr val="333333"/>
                </a:solidFill>
                <a:effectLst/>
                <a:latin typeface="Meiryo" panose="020B0604030504040204" pitchFamily="50" charset="-128"/>
                <a:ea typeface="Meiryo" panose="020B0604030504040204" pitchFamily="50" charset="-128"/>
              </a:rPr>
              <a:t>　得られるかわからない。</a:t>
            </a:r>
            <a:br>
              <a:rPr lang="ja-JP" altLang="en-US" sz="1200" b="0" i="0" dirty="0">
                <a:solidFill>
                  <a:srgbClr val="333333"/>
                </a:solidFill>
                <a:effectLst/>
                <a:latin typeface="Meiryo" panose="020B0604030504040204" pitchFamily="50" charset="-128"/>
                <a:ea typeface="Meiryo" panose="020B0604030504040204" pitchFamily="50" charset="-128"/>
              </a:rPr>
            </a:br>
            <a:endParaRPr lang="ja-JP" altLang="en-US" sz="1200" b="0" i="0" dirty="0">
              <a:solidFill>
                <a:srgbClr val="333333"/>
              </a:solidFill>
              <a:effectLst/>
              <a:latin typeface="Meiryo" panose="020B0604030504040204" pitchFamily="50" charset="-128"/>
              <a:ea typeface="Meiryo" panose="020B0604030504040204" pitchFamily="50" charset="-128"/>
            </a:endParaRPr>
          </a:p>
        </p:txBody>
      </p:sp>
      <p:sp>
        <p:nvSpPr>
          <p:cNvPr id="28" name="正方形/長方形 27">
            <a:extLst>
              <a:ext uri="{FF2B5EF4-FFF2-40B4-BE49-F238E27FC236}">
                <a16:creationId xmlns:a16="http://schemas.microsoft.com/office/drawing/2014/main" id="{3E57333C-C1ED-4707-9A81-9B1872E0EFB6}"/>
              </a:ext>
            </a:extLst>
          </p:cNvPr>
          <p:cNvSpPr/>
          <p:nvPr/>
        </p:nvSpPr>
        <p:spPr>
          <a:xfrm>
            <a:off x="304800" y="3603418"/>
            <a:ext cx="3643744" cy="1015663"/>
          </a:xfrm>
          <a:prstGeom prst="rect">
            <a:avLst/>
          </a:prstGeom>
        </p:spPr>
        <p:txBody>
          <a:bodyPr wrap="square">
            <a:spAutoFit/>
          </a:bodyPr>
          <a:lstStyle/>
          <a:p>
            <a:r>
              <a:rPr lang="ja-JP" altLang="en-US" sz="1200" b="0" i="0" dirty="0">
                <a:solidFill>
                  <a:srgbClr val="333333"/>
                </a:solidFill>
                <a:effectLst/>
                <a:latin typeface="Meiryo" panose="020B0604030504040204" pitchFamily="50" charset="-128"/>
                <a:ea typeface="Meiryo" panose="020B0604030504040204" pitchFamily="50" charset="-128"/>
              </a:rPr>
              <a:t>・ＥＶはこれらの産業であると認知</a:t>
            </a:r>
            <a:br>
              <a:rPr lang="en-US" altLang="ja-JP" sz="1200" b="0" i="0" dirty="0">
                <a:solidFill>
                  <a:srgbClr val="333333"/>
                </a:solidFill>
                <a:effectLst/>
                <a:latin typeface="Meiryo" panose="020B0604030504040204" pitchFamily="50" charset="-128"/>
                <a:ea typeface="Meiryo" panose="020B0604030504040204" pitchFamily="50" charset="-128"/>
              </a:rPr>
            </a:br>
            <a:r>
              <a:rPr lang="ja-JP" altLang="en-US" sz="1200" b="0" i="0" dirty="0">
                <a:solidFill>
                  <a:srgbClr val="333333"/>
                </a:solidFill>
                <a:effectLst/>
                <a:latin typeface="Meiryo" panose="020B0604030504040204" pitchFamily="50" charset="-128"/>
                <a:ea typeface="Meiryo" panose="020B0604030504040204" pitchFamily="50" charset="-128"/>
              </a:rPr>
              <a:t>・アメリカの自動車産業の衰退</a:t>
            </a:r>
            <a:endParaRPr lang="en-US" altLang="ja-JP" sz="1200" b="0" i="0" dirty="0">
              <a:solidFill>
                <a:srgbClr val="333333"/>
              </a:solidFill>
              <a:effectLst/>
              <a:latin typeface="Meiryo" panose="020B0604030504040204" pitchFamily="50" charset="-128"/>
              <a:ea typeface="Meiryo" panose="020B0604030504040204" pitchFamily="50" charset="-128"/>
            </a:endParaRPr>
          </a:p>
          <a:p>
            <a:r>
              <a:rPr lang="ja-JP" altLang="en-US" sz="1200" b="0" i="0" dirty="0">
                <a:solidFill>
                  <a:srgbClr val="333333"/>
                </a:solidFill>
                <a:effectLst/>
                <a:latin typeface="Meiryo" panose="020B0604030504040204" pitchFamily="50" charset="-128"/>
                <a:ea typeface="Meiryo" panose="020B0604030504040204" pitchFamily="50" charset="-128"/>
              </a:rPr>
              <a:t>・ＩＴ業界の成長</a:t>
            </a:r>
            <a:br>
              <a:rPr lang="en-US" altLang="ja-JP" sz="1200" b="0" i="0" dirty="0">
                <a:solidFill>
                  <a:srgbClr val="333333"/>
                </a:solidFill>
                <a:effectLst/>
                <a:latin typeface="Meiryo" panose="020B0604030504040204" pitchFamily="50" charset="-128"/>
                <a:ea typeface="Meiryo" panose="020B0604030504040204" pitchFamily="50" charset="-128"/>
              </a:rPr>
            </a:br>
            <a:r>
              <a:rPr lang="ja-JP" altLang="en-US" sz="1200" b="0" i="0" dirty="0">
                <a:solidFill>
                  <a:srgbClr val="333333"/>
                </a:solidFill>
                <a:effectLst/>
                <a:latin typeface="Meiryo" panose="020B0604030504040204" pitchFamily="50" charset="-128"/>
                <a:ea typeface="Meiryo" panose="020B0604030504040204" pitchFamily="50" charset="-128"/>
              </a:rPr>
              <a:t>　</a:t>
            </a:r>
            <a:r>
              <a:rPr lang="ja-JP" altLang="en-US" sz="1000" b="0" i="0" dirty="0">
                <a:solidFill>
                  <a:srgbClr val="333333"/>
                </a:solidFill>
                <a:effectLst/>
                <a:latin typeface="Meiryo" panose="020B0604030504040204" pitchFamily="50" charset="-128"/>
                <a:ea typeface="Meiryo" panose="020B0604030504040204" pitchFamily="50" charset="-128"/>
              </a:rPr>
              <a:t>（自動運転、コネクテッドカーなど）</a:t>
            </a:r>
            <a:r>
              <a:rPr lang="ja-JP" altLang="en-US" sz="1200" b="0" i="0" dirty="0">
                <a:solidFill>
                  <a:srgbClr val="333333"/>
                </a:solidFill>
                <a:effectLst/>
                <a:latin typeface="Meiryo" panose="020B0604030504040204" pitchFamily="50" charset="-128"/>
                <a:ea typeface="Meiryo" panose="020B0604030504040204" pitchFamily="50" charset="-128"/>
              </a:rPr>
              <a:t>。</a:t>
            </a:r>
            <a:endParaRPr lang="en-US" altLang="ja-JP" sz="1200" b="0" i="0" dirty="0">
              <a:solidFill>
                <a:srgbClr val="333333"/>
              </a:solidFill>
              <a:effectLst/>
              <a:latin typeface="Meiryo" panose="020B0604030504040204" pitchFamily="50" charset="-128"/>
              <a:ea typeface="Meiryo" panose="020B0604030504040204" pitchFamily="50" charset="-128"/>
            </a:endParaRPr>
          </a:p>
          <a:p>
            <a:r>
              <a:rPr lang="ja-JP" altLang="en-US" sz="1200" b="0" i="0" dirty="0">
                <a:solidFill>
                  <a:srgbClr val="333333"/>
                </a:solidFill>
                <a:effectLst/>
                <a:latin typeface="Meiryo" panose="020B0604030504040204" pitchFamily="50" charset="-128"/>
                <a:ea typeface="Meiryo" panose="020B0604030504040204" pitchFamily="50" charset="-128"/>
              </a:rPr>
              <a:t>・お金を集めやすい環境にある</a:t>
            </a:r>
            <a:endParaRPr lang="ja-JP" altLang="en-US" sz="1200" dirty="0"/>
          </a:p>
        </p:txBody>
      </p:sp>
      <p:sp>
        <p:nvSpPr>
          <p:cNvPr id="29" name="正方形/長方形 28">
            <a:extLst>
              <a:ext uri="{FF2B5EF4-FFF2-40B4-BE49-F238E27FC236}">
                <a16:creationId xmlns:a16="http://schemas.microsoft.com/office/drawing/2014/main" id="{0827BE8E-BE97-47BC-943F-FE8115934DF0}"/>
              </a:ext>
            </a:extLst>
          </p:cNvPr>
          <p:cNvSpPr/>
          <p:nvPr/>
        </p:nvSpPr>
        <p:spPr>
          <a:xfrm>
            <a:off x="277092" y="5270447"/>
            <a:ext cx="3643743" cy="830997"/>
          </a:xfrm>
          <a:prstGeom prst="rect">
            <a:avLst/>
          </a:prstGeom>
        </p:spPr>
        <p:txBody>
          <a:bodyPr wrap="square">
            <a:spAutoFit/>
          </a:bodyPr>
          <a:lstStyle/>
          <a:p>
            <a:r>
              <a:rPr lang="ja-JP" altLang="en-US" sz="1200" b="0" i="0" dirty="0">
                <a:solidFill>
                  <a:srgbClr val="333333"/>
                </a:solidFill>
                <a:effectLst/>
                <a:latin typeface="Meiryo" panose="020B0604030504040204" pitchFamily="50" charset="-128"/>
                <a:ea typeface="Meiryo" panose="020B0604030504040204" pitchFamily="50" charset="-128"/>
              </a:rPr>
              <a:t>・既存の自動車会社の開発スピードが勝れば</a:t>
            </a:r>
            <a:endParaRPr lang="en-US" altLang="ja-JP" sz="1200" b="0" i="0" dirty="0">
              <a:solidFill>
                <a:srgbClr val="333333"/>
              </a:solidFill>
              <a:effectLst/>
              <a:latin typeface="Meiryo" panose="020B0604030504040204" pitchFamily="50" charset="-128"/>
              <a:ea typeface="Meiryo" panose="020B0604030504040204" pitchFamily="50" charset="-128"/>
            </a:endParaRPr>
          </a:p>
          <a:p>
            <a:r>
              <a:rPr lang="ja-JP" altLang="en-US" sz="1200" b="0" i="0" dirty="0">
                <a:solidFill>
                  <a:srgbClr val="333333"/>
                </a:solidFill>
                <a:effectLst/>
                <a:latin typeface="Meiryo" panose="020B0604030504040204" pitchFamily="50" charset="-128"/>
                <a:ea typeface="Meiryo" panose="020B0604030504040204" pitchFamily="50" charset="-128"/>
              </a:rPr>
              <a:t>　負ける。</a:t>
            </a:r>
            <a:br>
              <a:rPr lang="ja-JP" altLang="en-US" sz="1200" dirty="0"/>
            </a:br>
            <a:r>
              <a:rPr lang="ja-JP" altLang="en-US" sz="1200" dirty="0"/>
              <a:t>・</a:t>
            </a:r>
            <a:r>
              <a:rPr lang="ja-JP" altLang="en-US" sz="1200" b="0" i="0" dirty="0">
                <a:solidFill>
                  <a:srgbClr val="333333"/>
                </a:solidFill>
                <a:effectLst/>
                <a:latin typeface="Meiryo" panose="020B0604030504040204" pitchFamily="50" charset="-128"/>
                <a:ea typeface="Meiryo" panose="020B0604030504040204" pitchFamily="50" charset="-128"/>
              </a:rPr>
              <a:t>大規模な投資が必要だが、投資家の期待に応え続けられないと出資が続かず息切れしてしまう</a:t>
            </a:r>
            <a:endParaRPr lang="ja-JP" altLang="en-US" sz="1200" dirty="0"/>
          </a:p>
        </p:txBody>
      </p:sp>
      <p:sp>
        <p:nvSpPr>
          <p:cNvPr id="30" name="正方形/長方形 29">
            <a:extLst>
              <a:ext uri="{FF2B5EF4-FFF2-40B4-BE49-F238E27FC236}">
                <a16:creationId xmlns:a16="http://schemas.microsoft.com/office/drawing/2014/main" id="{05C8E8CC-83F0-445A-9E55-9832792A3055}"/>
              </a:ext>
            </a:extLst>
          </p:cNvPr>
          <p:cNvSpPr/>
          <p:nvPr/>
        </p:nvSpPr>
        <p:spPr>
          <a:xfrm>
            <a:off x="4142507" y="5223945"/>
            <a:ext cx="3657599" cy="738664"/>
          </a:xfrm>
          <a:prstGeom prst="rect">
            <a:avLst/>
          </a:prstGeom>
        </p:spPr>
        <p:txBody>
          <a:bodyPr wrap="square">
            <a:spAutoFit/>
          </a:bodyPr>
          <a:lstStyle/>
          <a:p>
            <a:r>
              <a:rPr lang="ja-JP" altLang="en-US" sz="1400" b="0" i="0" dirty="0">
                <a:solidFill>
                  <a:srgbClr val="333333"/>
                </a:solidFill>
                <a:effectLst/>
                <a:latin typeface="Meiryo" panose="020B0604030504040204" pitchFamily="50" charset="-128"/>
                <a:ea typeface="Meiryo" panose="020B0604030504040204" pitchFamily="50" charset="-128"/>
              </a:rPr>
              <a:t>ＩＴ系に開発の主軸を置き、既存の自動車メーカーも手掛けていない自動運転技術を装備する。</a:t>
            </a:r>
            <a:endParaRPr lang="en-US" altLang="ja-JP" sz="1400" b="0" i="0" dirty="0">
              <a:solidFill>
                <a:srgbClr val="333333"/>
              </a:solidFill>
              <a:effectLst/>
              <a:latin typeface="Meiryo" panose="020B0604030504040204" pitchFamily="50" charset="-128"/>
              <a:ea typeface="Meiryo" panose="020B0604030504040204" pitchFamily="50" charset="-128"/>
            </a:endParaRPr>
          </a:p>
        </p:txBody>
      </p:sp>
      <p:sp>
        <p:nvSpPr>
          <p:cNvPr id="31" name="正方形/長方形 30">
            <a:extLst>
              <a:ext uri="{FF2B5EF4-FFF2-40B4-BE49-F238E27FC236}">
                <a16:creationId xmlns:a16="http://schemas.microsoft.com/office/drawing/2014/main" id="{FBF605BD-5C9C-4B8F-B400-CD5970778B3D}"/>
              </a:ext>
            </a:extLst>
          </p:cNvPr>
          <p:cNvSpPr/>
          <p:nvPr/>
        </p:nvSpPr>
        <p:spPr>
          <a:xfrm>
            <a:off x="7966805" y="5216803"/>
            <a:ext cx="3657599" cy="738664"/>
          </a:xfrm>
          <a:prstGeom prst="rect">
            <a:avLst/>
          </a:prstGeom>
        </p:spPr>
        <p:txBody>
          <a:bodyPr wrap="square">
            <a:spAutoFit/>
          </a:bodyPr>
          <a:lstStyle/>
          <a:p>
            <a:r>
              <a:rPr lang="ja-JP" altLang="en-US" sz="1400" b="0" i="0" dirty="0">
                <a:solidFill>
                  <a:srgbClr val="333333"/>
                </a:solidFill>
                <a:effectLst/>
                <a:latin typeface="Meiryo" panose="020B0604030504040204" pitchFamily="50" charset="-128"/>
                <a:ea typeface="Meiryo" panose="020B0604030504040204" pitchFamily="50" charset="-128"/>
              </a:rPr>
              <a:t>ネットを通じててイーロンマスク自身が性能や開発状況を逐次アピールして世間の期待を高める。</a:t>
            </a:r>
            <a:endParaRPr lang="en-US" altLang="ja-JP" sz="1400" b="0" i="0" dirty="0">
              <a:solidFill>
                <a:srgbClr val="333333"/>
              </a:solidFill>
              <a:effectLst/>
              <a:latin typeface="Meiryo" panose="020B0604030504040204" pitchFamily="50" charset="-128"/>
              <a:ea typeface="Meiryo" panose="020B0604030504040204" pitchFamily="50" charset="-128"/>
            </a:endParaRPr>
          </a:p>
        </p:txBody>
      </p:sp>
    </p:spTree>
    <p:extLst>
      <p:ext uri="{BB962C8B-B14F-4D97-AF65-F5344CB8AC3E}">
        <p14:creationId xmlns:p14="http://schemas.microsoft.com/office/powerpoint/2010/main" val="2386127728"/>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41</TotalTime>
  <Words>548</Words>
  <Application>Microsoft Office PowerPoint</Application>
  <PresentationFormat>ワイド画面</PresentationFormat>
  <Paragraphs>66</Paragraphs>
  <Slides>4</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4</vt:i4>
      </vt:variant>
    </vt:vector>
  </HeadingPairs>
  <TitlesOfParts>
    <vt:vector size="9" baseType="lpstr">
      <vt:lpstr>Meiryo</vt:lpstr>
      <vt:lpstr>游ゴシック</vt:lpstr>
      <vt:lpstr>游ゴシック Light</vt:lpstr>
      <vt:lpstr>Arial</vt:lpstr>
      <vt:lpstr>Office テーマ</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市川 良紀</dc:creator>
  <cp:lastModifiedBy>市川 良紀</cp:lastModifiedBy>
  <cp:revision>6</cp:revision>
  <dcterms:created xsi:type="dcterms:W3CDTF">2019-12-12T10:23:00Z</dcterms:created>
  <dcterms:modified xsi:type="dcterms:W3CDTF">2019-12-12T11:04:50Z</dcterms:modified>
</cp:coreProperties>
</file>