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4" r:id="rId3"/>
    <p:sldId id="273" r:id="rId4"/>
    <p:sldId id="272" r:id="rId5"/>
    <p:sldId id="270" r:id="rId6"/>
    <p:sldId id="27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62" y="2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DD37AA-5B46-4695-B09A-83580E6990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E56FA85-3C87-494B-AFEB-2E1B787C1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520591-3219-456E-B513-D67E912BA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18C5-65F1-4659-B554-0E1F7F6FE59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925938-5E62-422E-93C7-4994A9437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F93B9-A695-4A13-BC1B-30BD24B26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5525-0200-4137-B0B9-3E8DCC284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78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978587-26E2-4B12-9EC9-EEF1EE783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5260B5F-709E-4C50-89BD-A565B6C07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F45FDC-98B8-4230-8597-D6F38C5C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18C5-65F1-4659-B554-0E1F7F6FE59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E3EFA6-DE77-4511-B0D4-C5AEF2F44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E683FC-76B2-42BA-B25B-BE981CCEA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5525-0200-4137-B0B9-3E8DCC284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944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0A5ACD7-28CD-4DA4-9E4A-9568973ACF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E6746E0-6E27-4450-8676-19555682E6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143ED8-A5F2-4660-AA0D-5CC99C430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18C5-65F1-4659-B554-0E1F7F6FE59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432081-194C-4975-BFAF-48785295B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36F98E-92EC-4388-9014-C701547E2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5525-0200-4137-B0B9-3E8DCC284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74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443632-0058-4489-A8DC-8479AE0E4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757188-C2C5-4DB6-B87C-BCE56DEE7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116821-5667-4D65-9A40-D64843C78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18C5-65F1-4659-B554-0E1F7F6FE59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B4F750-705A-4C1C-91F9-F8CB6F381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E83114-5E42-4695-882C-03B0B6158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5525-0200-4137-B0B9-3E8DCC284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10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80B1FA-C5FB-4FF4-B6DE-5122F47EE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BBC1CC-EDB9-4AAF-B274-6EF344DB6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D1278C-E075-43C8-84F8-071904B67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18C5-65F1-4659-B554-0E1F7F6FE59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9F8777-8753-4C51-A7B2-93DCCB9ED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66A604-2099-48C0-88BE-79D05A148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5525-0200-4137-B0B9-3E8DCC284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70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E2278-5FE0-4666-ABC2-13D343BF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AAC326-5FCD-4885-B6D9-B91B71A687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6C5607F-2F13-45C7-AD72-70FC8AFB9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B8A40E-E9C7-4589-A82A-04FD82BFD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18C5-65F1-4659-B554-0E1F7F6FE59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ADF7B6-2422-4204-A330-B935FCB9C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CBF473-2045-430E-8920-AF1958AA7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5525-0200-4137-B0B9-3E8DCC284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598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EDB6C0-1940-409C-BC8A-78D51CCC6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967C55-C2E1-493D-B8C2-A2126E675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E5CCE71-18CB-4BE3-922B-BDDB42026C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FC2F72E-75AF-45F1-B19C-853900CAD7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5AC6F7C-4A83-424C-A2B3-B5E1E13E00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681F620-1744-4677-A7FE-362B5CFAA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18C5-65F1-4659-B554-0E1F7F6FE59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DEC92AC-D8A8-49DF-A8A8-CD5796264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3D946EF-699F-4D52-B31A-D2DDB03D7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5525-0200-4137-B0B9-3E8DCC284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248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B3F372-B331-48CC-8E91-8B8223637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2735EF-53C0-486B-890D-D7D9F4550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18C5-65F1-4659-B554-0E1F7F6FE59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E1F8FDF-EE43-4447-805B-735EA8E8D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8E4BA1A-B222-4A1F-B89D-011FE27ED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5525-0200-4137-B0B9-3E8DCC284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94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19B9817-9A90-4DA8-AD4E-3067D35FB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18C5-65F1-4659-B554-0E1F7F6FE59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A19BDAF-A8D3-4513-BE2B-49A70ADCC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32AE9AE-E571-4CD5-A193-B2A1C13B3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5525-0200-4137-B0B9-3E8DCC284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944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5B6690-43FA-4825-8CA0-0CA08C92F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37B9AB-723A-4910-B459-6062D4B32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8C1B32B-E43E-4EDA-814C-20A7F3892E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12153B-6C3E-43DF-99EE-B7C97367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18C5-65F1-4659-B554-0E1F7F6FE59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ECF2F6-290F-436F-AD98-16ED2523A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489669-B600-4149-A8A4-13F190368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5525-0200-4137-B0B9-3E8DCC284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95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BC0C01-B5D2-4150-B5BB-5A0C09A01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B29C20F-54E0-423D-8F2F-1C11471CE6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7F2051C-90D0-4B9B-A2D5-9EB4E7E68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3FB9F1-3496-440F-AC0A-D64CB0987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18C5-65F1-4659-B554-0E1F7F6FE59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A30870-E826-4772-98D5-FE4272FC6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82312A-2039-416E-BE61-8A016F06E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5525-0200-4137-B0B9-3E8DCC284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45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6C93FA3-0992-4F59-A6A0-7B30DF40E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B93E1E-CD72-4305-B8C7-47D9CBB15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076579-660C-4AFD-BA81-5A6AA519B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918C5-65F1-4659-B554-0E1F7F6FE59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537C7D-37C9-4535-A706-BFAA962B52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AB4EAF-A6C2-4B37-AD47-15C529FB70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95525-0200-4137-B0B9-3E8DCC284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413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6914F4-90B9-4482-8E9A-6DB27C583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プロダクトライフサイクル論（</a:t>
            </a:r>
            <a:r>
              <a:rPr lang="en-US" altLang="ja-JP" dirty="0"/>
              <a:t>PLC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66B1C4C0-8196-4003-B51F-C3E0C019F425}"/>
              </a:ext>
            </a:extLst>
          </p:cNvPr>
          <p:cNvCxnSpPr>
            <a:cxnSpLocks/>
          </p:cNvCxnSpPr>
          <p:nvPr/>
        </p:nvCxnSpPr>
        <p:spPr bwMode="auto">
          <a:xfrm>
            <a:off x="1293248" y="6610176"/>
            <a:ext cx="10060552" cy="31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294B59A-720B-47FB-B120-71CD64A20A16}"/>
              </a:ext>
            </a:extLst>
          </p:cNvPr>
          <p:cNvCxnSpPr>
            <a:cxnSpLocks/>
          </p:cNvCxnSpPr>
          <p:nvPr/>
        </p:nvCxnSpPr>
        <p:spPr bwMode="auto">
          <a:xfrm flipV="1">
            <a:off x="1306917" y="3165224"/>
            <a:ext cx="12653" cy="34479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66">
            <a:extLst>
              <a:ext uri="{FF2B5EF4-FFF2-40B4-BE49-F238E27FC236}">
                <a16:creationId xmlns:a16="http://schemas.microsoft.com/office/drawing/2014/main" id="{BB65EB25-726C-40BE-A21B-D4DBE9B09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615" y="4392632"/>
            <a:ext cx="1440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latin typeface="Calibri" pitchFamily="34" charset="0"/>
              </a:rPr>
              <a:t>導入期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D5691A2E-F388-4FA8-AC34-A5B4AF4A6904}"/>
              </a:ext>
            </a:extLst>
          </p:cNvPr>
          <p:cNvCxnSpPr>
            <a:cxnSpLocks/>
          </p:cNvCxnSpPr>
          <p:nvPr/>
        </p:nvCxnSpPr>
        <p:spPr bwMode="auto">
          <a:xfrm flipV="1">
            <a:off x="3657310" y="3947913"/>
            <a:ext cx="36752" cy="2636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EE1027C8-6C60-4801-BCD6-564B2F5C6019}"/>
              </a:ext>
            </a:extLst>
          </p:cNvPr>
          <p:cNvCxnSpPr>
            <a:cxnSpLocks/>
          </p:cNvCxnSpPr>
          <p:nvPr/>
        </p:nvCxnSpPr>
        <p:spPr bwMode="auto">
          <a:xfrm flipV="1">
            <a:off x="8850000" y="3788229"/>
            <a:ext cx="0" cy="27897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66">
            <a:extLst>
              <a:ext uri="{FF2B5EF4-FFF2-40B4-BE49-F238E27FC236}">
                <a16:creationId xmlns:a16="http://schemas.microsoft.com/office/drawing/2014/main" id="{8D3151F3-37C4-44EA-A56F-746D9FE03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088" y="4392632"/>
            <a:ext cx="1216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成長期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10" name="正方形/長方形 46">
            <a:extLst>
              <a:ext uri="{FF2B5EF4-FFF2-40B4-BE49-F238E27FC236}">
                <a16:creationId xmlns:a16="http://schemas.microsoft.com/office/drawing/2014/main" id="{415F047E-B90D-416D-AE62-7E2CA92B9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239" y="3213327"/>
            <a:ext cx="7305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>
                <a:latin typeface="Calibri" pitchFamily="34" charset="0"/>
              </a:rPr>
              <a:t>需要</a:t>
            </a:r>
            <a:endParaRPr lang="en-US" altLang="ja-JP" dirty="0">
              <a:latin typeface="Calibri" pitchFamily="34" charset="0"/>
            </a:endParaRPr>
          </a:p>
        </p:txBody>
      </p:sp>
      <p:sp>
        <p:nvSpPr>
          <p:cNvPr id="11" name="正方形/長方形 48">
            <a:extLst>
              <a:ext uri="{FF2B5EF4-FFF2-40B4-BE49-F238E27FC236}">
                <a16:creationId xmlns:a16="http://schemas.microsoft.com/office/drawing/2014/main" id="{21115271-9E52-415F-A628-D9D6AD88E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92358" y="6256782"/>
            <a:ext cx="6547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ja-JP" altLang="en-US" dirty="0">
                <a:solidFill>
                  <a:srgbClr val="000000"/>
                </a:solidFill>
                <a:latin typeface="+mn-ea"/>
                <a:ea typeface="+mn-ea"/>
              </a:rPr>
              <a:t>時間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13" name="正方形/長方形 66">
            <a:extLst>
              <a:ext uri="{FF2B5EF4-FFF2-40B4-BE49-F238E27FC236}">
                <a16:creationId xmlns:a16="http://schemas.microsoft.com/office/drawing/2014/main" id="{EE09FE20-94E7-4446-9904-80A86824B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6317" y="4392632"/>
            <a:ext cx="12257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成熟期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14" name="正方形/長方形 66">
            <a:extLst>
              <a:ext uri="{FF2B5EF4-FFF2-40B4-BE49-F238E27FC236}">
                <a16:creationId xmlns:a16="http://schemas.microsoft.com/office/drawing/2014/main" id="{8A96FE7C-2F43-4943-9B05-22EF9C737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4547" y="4412967"/>
            <a:ext cx="1156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衰退期</a:t>
            </a:r>
            <a:endParaRPr lang="ja-JP" altLang="en-US" sz="2400" dirty="0">
              <a:latin typeface="Calibri" pitchFamily="34" charset="0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0A83F409-6AA0-4C2D-BF26-D1C1DB4ADFAE}"/>
              </a:ext>
            </a:extLst>
          </p:cNvPr>
          <p:cNvCxnSpPr>
            <a:cxnSpLocks/>
          </p:cNvCxnSpPr>
          <p:nvPr/>
        </p:nvCxnSpPr>
        <p:spPr bwMode="auto">
          <a:xfrm flipV="1">
            <a:off x="6323525" y="3947913"/>
            <a:ext cx="2" cy="26122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右矢印 28">
            <a:extLst>
              <a:ext uri="{FF2B5EF4-FFF2-40B4-BE49-F238E27FC236}">
                <a16:creationId xmlns:a16="http://schemas.microsoft.com/office/drawing/2014/main" id="{35758CF7-22E5-4DC9-8A3F-52AB0F56B65D}"/>
              </a:ext>
            </a:extLst>
          </p:cNvPr>
          <p:cNvSpPr/>
          <p:nvPr/>
        </p:nvSpPr>
        <p:spPr>
          <a:xfrm rot="4145292">
            <a:off x="3486708" y="2127173"/>
            <a:ext cx="658817" cy="530233"/>
          </a:xfrm>
          <a:prstGeom prst="rightArrow">
            <a:avLst/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: 図形 22">
            <a:extLst>
              <a:ext uri="{FF2B5EF4-FFF2-40B4-BE49-F238E27FC236}">
                <a16:creationId xmlns:a16="http://schemas.microsoft.com/office/drawing/2014/main" id="{C2847BD9-4CCD-49C1-B0FA-B76D4A187E5F}"/>
              </a:ext>
            </a:extLst>
          </p:cNvPr>
          <p:cNvSpPr/>
          <p:nvPr/>
        </p:nvSpPr>
        <p:spPr>
          <a:xfrm>
            <a:off x="1378859" y="3739699"/>
            <a:ext cx="9797137" cy="2794777"/>
          </a:xfrm>
          <a:custGeom>
            <a:avLst/>
            <a:gdLst>
              <a:gd name="connsiteX0" fmla="*/ 0 w 9260115"/>
              <a:gd name="connsiteY0" fmla="*/ 3773836 h 3773836"/>
              <a:gd name="connsiteX1" fmla="*/ 1277258 w 9260115"/>
              <a:gd name="connsiteY1" fmla="*/ 3643207 h 3773836"/>
              <a:gd name="connsiteX2" fmla="*/ 2119086 w 9260115"/>
              <a:gd name="connsiteY2" fmla="*/ 3410979 h 3773836"/>
              <a:gd name="connsiteX3" fmla="*/ 2873829 w 9260115"/>
              <a:gd name="connsiteY3" fmla="*/ 2844922 h 3773836"/>
              <a:gd name="connsiteX4" fmla="*/ 3425372 w 9260115"/>
              <a:gd name="connsiteY4" fmla="*/ 2119207 h 3773836"/>
              <a:gd name="connsiteX5" fmla="*/ 3889829 w 9260115"/>
              <a:gd name="connsiteY5" fmla="*/ 1378979 h 3773836"/>
              <a:gd name="connsiteX6" fmla="*/ 4412343 w 9260115"/>
              <a:gd name="connsiteY6" fmla="*/ 841950 h 3773836"/>
              <a:gd name="connsiteX7" fmla="*/ 5138058 w 9260115"/>
              <a:gd name="connsiteY7" fmla="*/ 392007 h 3773836"/>
              <a:gd name="connsiteX8" fmla="*/ 6052458 w 9260115"/>
              <a:gd name="connsiteY8" fmla="*/ 58179 h 3773836"/>
              <a:gd name="connsiteX9" fmla="*/ 7344229 w 9260115"/>
              <a:gd name="connsiteY9" fmla="*/ 29150 h 3773836"/>
              <a:gd name="connsiteX10" fmla="*/ 9260115 w 9260115"/>
              <a:gd name="connsiteY10" fmla="*/ 362979 h 3773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60115" h="3773836">
                <a:moveTo>
                  <a:pt x="0" y="3773836"/>
                </a:moveTo>
                <a:cubicBezTo>
                  <a:pt x="462038" y="3738759"/>
                  <a:pt x="924077" y="3703683"/>
                  <a:pt x="1277258" y="3643207"/>
                </a:cubicBezTo>
                <a:cubicBezTo>
                  <a:pt x="1630439" y="3582731"/>
                  <a:pt x="1852991" y="3544026"/>
                  <a:pt x="2119086" y="3410979"/>
                </a:cubicBezTo>
                <a:cubicBezTo>
                  <a:pt x="2385181" y="3277932"/>
                  <a:pt x="2656115" y="3060217"/>
                  <a:pt x="2873829" y="2844922"/>
                </a:cubicBezTo>
                <a:cubicBezTo>
                  <a:pt x="3091543" y="2629627"/>
                  <a:pt x="3256039" y="2363531"/>
                  <a:pt x="3425372" y="2119207"/>
                </a:cubicBezTo>
                <a:cubicBezTo>
                  <a:pt x="3594705" y="1874883"/>
                  <a:pt x="3725334" y="1591855"/>
                  <a:pt x="3889829" y="1378979"/>
                </a:cubicBezTo>
                <a:cubicBezTo>
                  <a:pt x="4054324" y="1166103"/>
                  <a:pt x="4204305" y="1006445"/>
                  <a:pt x="4412343" y="841950"/>
                </a:cubicBezTo>
                <a:cubicBezTo>
                  <a:pt x="4620381" y="677455"/>
                  <a:pt x="4864705" y="522636"/>
                  <a:pt x="5138058" y="392007"/>
                </a:cubicBezTo>
                <a:cubicBezTo>
                  <a:pt x="5411411" y="261378"/>
                  <a:pt x="5684763" y="118655"/>
                  <a:pt x="6052458" y="58179"/>
                </a:cubicBezTo>
                <a:cubicBezTo>
                  <a:pt x="6420153" y="-2297"/>
                  <a:pt x="6809620" y="-21650"/>
                  <a:pt x="7344229" y="29150"/>
                </a:cubicBezTo>
                <a:cubicBezTo>
                  <a:pt x="7878839" y="79950"/>
                  <a:pt x="8569477" y="221464"/>
                  <a:pt x="9260115" y="362979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3072651-7E02-46F5-AD9F-F24177222EFC}"/>
              </a:ext>
            </a:extLst>
          </p:cNvPr>
          <p:cNvSpPr/>
          <p:nvPr/>
        </p:nvSpPr>
        <p:spPr>
          <a:xfrm>
            <a:off x="1442259" y="1542592"/>
            <a:ext cx="84564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/>
              <a:t>新商品は、どの段階にある商品なのか？</a:t>
            </a:r>
          </a:p>
        </p:txBody>
      </p:sp>
    </p:spTree>
    <p:extLst>
      <p:ext uri="{BB962C8B-B14F-4D97-AF65-F5344CB8AC3E}">
        <p14:creationId xmlns:p14="http://schemas.microsoft.com/office/powerpoint/2010/main" val="68812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167B6B74-CCCF-407E-83DB-B627492FD811}"/>
              </a:ext>
            </a:extLst>
          </p:cNvPr>
          <p:cNvSpPr/>
          <p:nvPr/>
        </p:nvSpPr>
        <p:spPr>
          <a:xfrm>
            <a:off x="1378859" y="3856435"/>
            <a:ext cx="2195492" cy="2636133"/>
          </a:xfrm>
          <a:prstGeom prst="roundRect">
            <a:avLst/>
          </a:prstGeom>
          <a:gradFill flip="none" rotWithShape="1">
            <a:gsLst>
              <a:gs pos="0">
                <a:srgbClr val="FFD1D1"/>
              </a:gs>
              <a:gs pos="77000">
                <a:schemeClr val="bg1"/>
              </a:gs>
              <a:gs pos="90000">
                <a:schemeClr val="bg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56914F4-90B9-4482-8E9A-6DB27C583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プロダクトライフサイクル論（</a:t>
            </a:r>
            <a:r>
              <a:rPr lang="en-US" altLang="ja-JP" dirty="0"/>
              <a:t>PLC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66B1C4C0-8196-4003-B51F-C3E0C019F425}"/>
              </a:ext>
            </a:extLst>
          </p:cNvPr>
          <p:cNvCxnSpPr>
            <a:cxnSpLocks/>
          </p:cNvCxnSpPr>
          <p:nvPr/>
        </p:nvCxnSpPr>
        <p:spPr bwMode="auto">
          <a:xfrm>
            <a:off x="1293248" y="6610176"/>
            <a:ext cx="10060552" cy="31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294B59A-720B-47FB-B120-71CD64A20A16}"/>
              </a:ext>
            </a:extLst>
          </p:cNvPr>
          <p:cNvCxnSpPr>
            <a:cxnSpLocks/>
          </p:cNvCxnSpPr>
          <p:nvPr/>
        </p:nvCxnSpPr>
        <p:spPr bwMode="auto">
          <a:xfrm flipV="1">
            <a:off x="1306917" y="3165224"/>
            <a:ext cx="12653" cy="34479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66">
            <a:extLst>
              <a:ext uri="{FF2B5EF4-FFF2-40B4-BE49-F238E27FC236}">
                <a16:creationId xmlns:a16="http://schemas.microsoft.com/office/drawing/2014/main" id="{BB65EB25-726C-40BE-A21B-D4DBE9B09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615" y="4392632"/>
            <a:ext cx="14401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rgbClr val="FF0000"/>
                </a:solidFill>
                <a:latin typeface="Calibri" pitchFamily="34" charset="0"/>
              </a:rPr>
              <a:t>導入期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D5691A2E-F388-4FA8-AC34-A5B4AF4A6904}"/>
              </a:ext>
            </a:extLst>
          </p:cNvPr>
          <p:cNvCxnSpPr>
            <a:cxnSpLocks/>
          </p:cNvCxnSpPr>
          <p:nvPr/>
        </p:nvCxnSpPr>
        <p:spPr bwMode="auto">
          <a:xfrm flipV="1">
            <a:off x="3657310" y="3947913"/>
            <a:ext cx="36752" cy="2636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EE1027C8-6C60-4801-BCD6-564B2F5C6019}"/>
              </a:ext>
            </a:extLst>
          </p:cNvPr>
          <p:cNvCxnSpPr>
            <a:cxnSpLocks/>
          </p:cNvCxnSpPr>
          <p:nvPr/>
        </p:nvCxnSpPr>
        <p:spPr bwMode="auto">
          <a:xfrm flipV="1">
            <a:off x="8850000" y="3788229"/>
            <a:ext cx="0" cy="27897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66">
            <a:extLst>
              <a:ext uri="{FF2B5EF4-FFF2-40B4-BE49-F238E27FC236}">
                <a16:creationId xmlns:a16="http://schemas.microsoft.com/office/drawing/2014/main" id="{8D3151F3-37C4-44EA-A56F-746D9FE03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088" y="4392632"/>
            <a:ext cx="1216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成長期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10" name="正方形/長方形 46">
            <a:extLst>
              <a:ext uri="{FF2B5EF4-FFF2-40B4-BE49-F238E27FC236}">
                <a16:creationId xmlns:a16="http://schemas.microsoft.com/office/drawing/2014/main" id="{415F047E-B90D-416D-AE62-7E2CA92B9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9570" y="3440436"/>
            <a:ext cx="7305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>
                <a:latin typeface="Calibri" pitchFamily="34" charset="0"/>
              </a:rPr>
              <a:t>需要</a:t>
            </a:r>
            <a:endParaRPr lang="en-US" altLang="ja-JP" dirty="0">
              <a:latin typeface="Calibri" pitchFamily="34" charset="0"/>
            </a:endParaRPr>
          </a:p>
        </p:txBody>
      </p:sp>
      <p:sp>
        <p:nvSpPr>
          <p:cNvPr id="11" name="正方形/長方形 48">
            <a:extLst>
              <a:ext uri="{FF2B5EF4-FFF2-40B4-BE49-F238E27FC236}">
                <a16:creationId xmlns:a16="http://schemas.microsoft.com/office/drawing/2014/main" id="{21115271-9E52-415F-A628-D9D6AD88E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1251" y="6264549"/>
            <a:ext cx="6547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ja-JP" altLang="en-US" dirty="0">
                <a:solidFill>
                  <a:srgbClr val="000000"/>
                </a:solidFill>
                <a:latin typeface="+mn-ea"/>
                <a:ea typeface="+mn-ea"/>
              </a:rPr>
              <a:t>時間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13" name="正方形/長方形 66">
            <a:extLst>
              <a:ext uri="{FF2B5EF4-FFF2-40B4-BE49-F238E27FC236}">
                <a16:creationId xmlns:a16="http://schemas.microsoft.com/office/drawing/2014/main" id="{EE09FE20-94E7-4446-9904-80A86824B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6317" y="4392632"/>
            <a:ext cx="12257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成熟期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14" name="正方形/長方形 66">
            <a:extLst>
              <a:ext uri="{FF2B5EF4-FFF2-40B4-BE49-F238E27FC236}">
                <a16:creationId xmlns:a16="http://schemas.microsoft.com/office/drawing/2014/main" id="{8A96FE7C-2F43-4943-9B05-22EF9C737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4547" y="4412967"/>
            <a:ext cx="1156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衰退期</a:t>
            </a:r>
            <a:endParaRPr lang="ja-JP" altLang="en-US" sz="2400" dirty="0">
              <a:latin typeface="Calibri" pitchFamily="34" charset="0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0A83F409-6AA0-4C2D-BF26-D1C1DB4ADFAE}"/>
              </a:ext>
            </a:extLst>
          </p:cNvPr>
          <p:cNvCxnSpPr>
            <a:cxnSpLocks/>
          </p:cNvCxnSpPr>
          <p:nvPr/>
        </p:nvCxnSpPr>
        <p:spPr bwMode="auto">
          <a:xfrm flipV="1">
            <a:off x="6323525" y="3947913"/>
            <a:ext cx="2" cy="26122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右矢印 28">
            <a:extLst>
              <a:ext uri="{FF2B5EF4-FFF2-40B4-BE49-F238E27FC236}">
                <a16:creationId xmlns:a16="http://schemas.microsoft.com/office/drawing/2014/main" id="{35758CF7-22E5-4DC9-8A3F-52AB0F56B65D}"/>
              </a:ext>
            </a:extLst>
          </p:cNvPr>
          <p:cNvSpPr/>
          <p:nvPr/>
        </p:nvSpPr>
        <p:spPr>
          <a:xfrm rot="5696521">
            <a:off x="2199768" y="5725428"/>
            <a:ext cx="658817" cy="530233"/>
          </a:xfrm>
          <a:prstGeom prst="rightArrow">
            <a:avLst/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: 図形 22">
            <a:extLst>
              <a:ext uri="{FF2B5EF4-FFF2-40B4-BE49-F238E27FC236}">
                <a16:creationId xmlns:a16="http://schemas.microsoft.com/office/drawing/2014/main" id="{C2847BD9-4CCD-49C1-B0FA-B76D4A187E5F}"/>
              </a:ext>
            </a:extLst>
          </p:cNvPr>
          <p:cNvSpPr/>
          <p:nvPr/>
        </p:nvSpPr>
        <p:spPr>
          <a:xfrm>
            <a:off x="1378859" y="3739699"/>
            <a:ext cx="9797137" cy="2794777"/>
          </a:xfrm>
          <a:custGeom>
            <a:avLst/>
            <a:gdLst>
              <a:gd name="connsiteX0" fmla="*/ 0 w 9260115"/>
              <a:gd name="connsiteY0" fmla="*/ 3773836 h 3773836"/>
              <a:gd name="connsiteX1" fmla="*/ 1277258 w 9260115"/>
              <a:gd name="connsiteY1" fmla="*/ 3643207 h 3773836"/>
              <a:gd name="connsiteX2" fmla="*/ 2119086 w 9260115"/>
              <a:gd name="connsiteY2" fmla="*/ 3410979 h 3773836"/>
              <a:gd name="connsiteX3" fmla="*/ 2873829 w 9260115"/>
              <a:gd name="connsiteY3" fmla="*/ 2844922 h 3773836"/>
              <a:gd name="connsiteX4" fmla="*/ 3425372 w 9260115"/>
              <a:gd name="connsiteY4" fmla="*/ 2119207 h 3773836"/>
              <a:gd name="connsiteX5" fmla="*/ 3889829 w 9260115"/>
              <a:gd name="connsiteY5" fmla="*/ 1378979 h 3773836"/>
              <a:gd name="connsiteX6" fmla="*/ 4412343 w 9260115"/>
              <a:gd name="connsiteY6" fmla="*/ 841950 h 3773836"/>
              <a:gd name="connsiteX7" fmla="*/ 5138058 w 9260115"/>
              <a:gd name="connsiteY7" fmla="*/ 392007 h 3773836"/>
              <a:gd name="connsiteX8" fmla="*/ 6052458 w 9260115"/>
              <a:gd name="connsiteY8" fmla="*/ 58179 h 3773836"/>
              <a:gd name="connsiteX9" fmla="*/ 7344229 w 9260115"/>
              <a:gd name="connsiteY9" fmla="*/ 29150 h 3773836"/>
              <a:gd name="connsiteX10" fmla="*/ 9260115 w 9260115"/>
              <a:gd name="connsiteY10" fmla="*/ 362979 h 3773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60115" h="3773836">
                <a:moveTo>
                  <a:pt x="0" y="3773836"/>
                </a:moveTo>
                <a:cubicBezTo>
                  <a:pt x="462038" y="3738759"/>
                  <a:pt x="924077" y="3703683"/>
                  <a:pt x="1277258" y="3643207"/>
                </a:cubicBezTo>
                <a:cubicBezTo>
                  <a:pt x="1630439" y="3582731"/>
                  <a:pt x="1852991" y="3544026"/>
                  <a:pt x="2119086" y="3410979"/>
                </a:cubicBezTo>
                <a:cubicBezTo>
                  <a:pt x="2385181" y="3277932"/>
                  <a:pt x="2656115" y="3060217"/>
                  <a:pt x="2873829" y="2844922"/>
                </a:cubicBezTo>
                <a:cubicBezTo>
                  <a:pt x="3091543" y="2629627"/>
                  <a:pt x="3256039" y="2363531"/>
                  <a:pt x="3425372" y="2119207"/>
                </a:cubicBezTo>
                <a:cubicBezTo>
                  <a:pt x="3594705" y="1874883"/>
                  <a:pt x="3725334" y="1591855"/>
                  <a:pt x="3889829" y="1378979"/>
                </a:cubicBezTo>
                <a:cubicBezTo>
                  <a:pt x="4054324" y="1166103"/>
                  <a:pt x="4204305" y="1006445"/>
                  <a:pt x="4412343" y="841950"/>
                </a:cubicBezTo>
                <a:cubicBezTo>
                  <a:pt x="4620381" y="677455"/>
                  <a:pt x="4864705" y="522636"/>
                  <a:pt x="5138058" y="392007"/>
                </a:cubicBezTo>
                <a:cubicBezTo>
                  <a:pt x="5411411" y="261378"/>
                  <a:pt x="5684763" y="118655"/>
                  <a:pt x="6052458" y="58179"/>
                </a:cubicBezTo>
                <a:cubicBezTo>
                  <a:pt x="6420153" y="-2297"/>
                  <a:pt x="6809620" y="-21650"/>
                  <a:pt x="7344229" y="29150"/>
                </a:cubicBezTo>
                <a:cubicBezTo>
                  <a:pt x="7878839" y="79950"/>
                  <a:pt x="8569477" y="221464"/>
                  <a:pt x="9260115" y="362979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3072651-7E02-46F5-AD9F-F24177222EFC}"/>
              </a:ext>
            </a:extLst>
          </p:cNvPr>
          <p:cNvSpPr/>
          <p:nvPr/>
        </p:nvSpPr>
        <p:spPr>
          <a:xfrm>
            <a:off x="1442259" y="1542592"/>
            <a:ext cx="84564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/>
              <a:t>新商品は、どの段階にある商品なのか？</a:t>
            </a:r>
          </a:p>
        </p:txBody>
      </p:sp>
    </p:spTree>
    <p:extLst>
      <p:ext uri="{BB962C8B-B14F-4D97-AF65-F5344CB8AC3E}">
        <p14:creationId xmlns:p14="http://schemas.microsoft.com/office/powerpoint/2010/main" val="356468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167B6B74-CCCF-407E-83DB-B627492FD811}"/>
              </a:ext>
            </a:extLst>
          </p:cNvPr>
          <p:cNvSpPr/>
          <p:nvPr/>
        </p:nvSpPr>
        <p:spPr>
          <a:xfrm>
            <a:off x="3797052" y="3963840"/>
            <a:ext cx="2195492" cy="2636133"/>
          </a:xfrm>
          <a:prstGeom prst="roundRect">
            <a:avLst/>
          </a:prstGeom>
          <a:gradFill flip="none" rotWithShape="1">
            <a:gsLst>
              <a:gs pos="0">
                <a:srgbClr val="FFD1D1"/>
              </a:gs>
              <a:gs pos="77000">
                <a:schemeClr val="bg1"/>
              </a:gs>
              <a:gs pos="90000">
                <a:schemeClr val="bg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56914F4-90B9-4482-8E9A-6DB27C583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プロダクトライフサイクル論（</a:t>
            </a:r>
            <a:r>
              <a:rPr lang="en-US" altLang="ja-JP" dirty="0"/>
              <a:t>PLC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66B1C4C0-8196-4003-B51F-C3E0C019F425}"/>
              </a:ext>
            </a:extLst>
          </p:cNvPr>
          <p:cNvCxnSpPr>
            <a:cxnSpLocks/>
          </p:cNvCxnSpPr>
          <p:nvPr/>
        </p:nvCxnSpPr>
        <p:spPr bwMode="auto">
          <a:xfrm>
            <a:off x="1293248" y="6610176"/>
            <a:ext cx="10060552" cy="31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294B59A-720B-47FB-B120-71CD64A20A16}"/>
              </a:ext>
            </a:extLst>
          </p:cNvPr>
          <p:cNvCxnSpPr>
            <a:cxnSpLocks/>
          </p:cNvCxnSpPr>
          <p:nvPr/>
        </p:nvCxnSpPr>
        <p:spPr bwMode="auto">
          <a:xfrm flipV="1">
            <a:off x="1306917" y="3165224"/>
            <a:ext cx="12653" cy="34479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66">
            <a:extLst>
              <a:ext uri="{FF2B5EF4-FFF2-40B4-BE49-F238E27FC236}">
                <a16:creationId xmlns:a16="http://schemas.microsoft.com/office/drawing/2014/main" id="{BB65EB25-726C-40BE-A21B-D4DBE9B09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615" y="4392632"/>
            <a:ext cx="1440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latin typeface="Calibri" pitchFamily="34" charset="0"/>
              </a:rPr>
              <a:t>導入期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D5691A2E-F388-4FA8-AC34-A5B4AF4A6904}"/>
              </a:ext>
            </a:extLst>
          </p:cNvPr>
          <p:cNvCxnSpPr>
            <a:cxnSpLocks/>
          </p:cNvCxnSpPr>
          <p:nvPr/>
        </p:nvCxnSpPr>
        <p:spPr bwMode="auto">
          <a:xfrm flipV="1">
            <a:off x="3657310" y="3947913"/>
            <a:ext cx="36752" cy="2636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EE1027C8-6C60-4801-BCD6-564B2F5C6019}"/>
              </a:ext>
            </a:extLst>
          </p:cNvPr>
          <p:cNvCxnSpPr>
            <a:cxnSpLocks/>
          </p:cNvCxnSpPr>
          <p:nvPr/>
        </p:nvCxnSpPr>
        <p:spPr bwMode="auto">
          <a:xfrm flipV="1">
            <a:off x="8850000" y="3788229"/>
            <a:ext cx="0" cy="27897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66">
            <a:extLst>
              <a:ext uri="{FF2B5EF4-FFF2-40B4-BE49-F238E27FC236}">
                <a16:creationId xmlns:a16="http://schemas.microsoft.com/office/drawing/2014/main" id="{8D3151F3-37C4-44EA-A56F-746D9FE03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7026" y="4324447"/>
            <a:ext cx="14237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rgbClr val="C00000"/>
                </a:solidFill>
                <a:latin typeface="Calibri" pitchFamily="34" charset="0"/>
              </a:rPr>
              <a:t>成長期</a:t>
            </a:r>
          </a:p>
        </p:txBody>
      </p:sp>
      <p:sp>
        <p:nvSpPr>
          <p:cNvPr id="10" name="正方形/長方形 46">
            <a:extLst>
              <a:ext uri="{FF2B5EF4-FFF2-40B4-BE49-F238E27FC236}">
                <a16:creationId xmlns:a16="http://schemas.microsoft.com/office/drawing/2014/main" id="{415F047E-B90D-416D-AE62-7E2CA92B9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9570" y="3440436"/>
            <a:ext cx="7305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>
                <a:latin typeface="Calibri" pitchFamily="34" charset="0"/>
              </a:rPr>
              <a:t>需要</a:t>
            </a:r>
            <a:endParaRPr lang="en-US" altLang="ja-JP" dirty="0">
              <a:latin typeface="Calibri" pitchFamily="34" charset="0"/>
            </a:endParaRPr>
          </a:p>
        </p:txBody>
      </p:sp>
      <p:sp>
        <p:nvSpPr>
          <p:cNvPr id="11" name="正方形/長方形 48">
            <a:extLst>
              <a:ext uri="{FF2B5EF4-FFF2-40B4-BE49-F238E27FC236}">
                <a16:creationId xmlns:a16="http://schemas.microsoft.com/office/drawing/2014/main" id="{21115271-9E52-415F-A628-D9D6AD88E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1251" y="6264549"/>
            <a:ext cx="6547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ja-JP" altLang="en-US" dirty="0">
                <a:solidFill>
                  <a:srgbClr val="000000"/>
                </a:solidFill>
                <a:latin typeface="+mn-ea"/>
                <a:ea typeface="+mn-ea"/>
              </a:rPr>
              <a:t>時間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13" name="正方形/長方形 66">
            <a:extLst>
              <a:ext uri="{FF2B5EF4-FFF2-40B4-BE49-F238E27FC236}">
                <a16:creationId xmlns:a16="http://schemas.microsoft.com/office/drawing/2014/main" id="{EE09FE20-94E7-4446-9904-80A86824B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6317" y="4392632"/>
            <a:ext cx="12257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成熟期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14" name="正方形/長方形 66">
            <a:extLst>
              <a:ext uri="{FF2B5EF4-FFF2-40B4-BE49-F238E27FC236}">
                <a16:creationId xmlns:a16="http://schemas.microsoft.com/office/drawing/2014/main" id="{8A96FE7C-2F43-4943-9B05-22EF9C737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4547" y="4412967"/>
            <a:ext cx="1156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衰退期</a:t>
            </a:r>
            <a:endParaRPr lang="ja-JP" altLang="en-US" sz="2400" dirty="0">
              <a:latin typeface="Calibri" pitchFamily="34" charset="0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0A83F409-6AA0-4C2D-BF26-D1C1DB4ADFAE}"/>
              </a:ext>
            </a:extLst>
          </p:cNvPr>
          <p:cNvCxnSpPr>
            <a:cxnSpLocks/>
          </p:cNvCxnSpPr>
          <p:nvPr/>
        </p:nvCxnSpPr>
        <p:spPr bwMode="auto">
          <a:xfrm flipV="1">
            <a:off x="6323525" y="3947913"/>
            <a:ext cx="2" cy="26122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右矢印 28">
            <a:extLst>
              <a:ext uri="{FF2B5EF4-FFF2-40B4-BE49-F238E27FC236}">
                <a16:creationId xmlns:a16="http://schemas.microsoft.com/office/drawing/2014/main" id="{35758CF7-22E5-4DC9-8A3F-52AB0F56B65D}"/>
              </a:ext>
            </a:extLst>
          </p:cNvPr>
          <p:cNvSpPr/>
          <p:nvPr/>
        </p:nvSpPr>
        <p:spPr>
          <a:xfrm rot="5696521">
            <a:off x="3981371" y="5288634"/>
            <a:ext cx="658817" cy="530233"/>
          </a:xfrm>
          <a:prstGeom prst="rightArrow">
            <a:avLst/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: 図形 22">
            <a:extLst>
              <a:ext uri="{FF2B5EF4-FFF2-40B4-BE49-F238E27FC236}">
                <a16:creationId xmlns:a16="http://schemas.microsoft.com/office/drawing/2014/main" id="{C2847BD9-4CCD-49C1-B0FA-B76D4A187E5F}"/>
              </a:ext>
            </a:extLst>
          </p:cNvPr>
          <p:cNvSpPr/>
          <p:nvPr/>
        </p:nvSpPr>
        <p:spPr>
          <a:xfrm>
            <a:off x="1378859" y="3739699"/>
            <a:ext cx="9797137" cy="2794777"/>
          </a:xfrm>
          <a:custGeom>
            <a:avLst/>
            <a:gdLst>
              <a:gd name="connsiteX0" fmla="*/ 0 w 9260115"/>
              <a:gd name="connsiteY0" fmla="*/ 3773836 h 3773836"/>
              <a:gd name="connsiteX1" fmla="*/ 1277258 w 9260115"/>
              <a:gd name="connsiteY1" fmla="*/ 3643207 h 3773836"/>
              <a:gd name="connsiteX2" fmla="*/ 2119086 w 9260115"/>
              <a:gd name="connsiteY2" fmla="*/ 3410979 h 3773836"/>
              <a:gd name="connsiteX3" fmla="*/ 2873829 w 9260115"/>
              <a:gd name="connsiteY3" fmla="*/ 2844922 h 3773836"/>
              <a:gd name="connsiteX4" fmla="*/ 3425372 w 9260115"/>
              <a:gd name="connsiteY4" fmla="*/ 2119207 h 3773836"/>
              <a:gd name="connsiteX5" fmla="*/ 3889829 w 9260115"/>
              <a:gd name="connsiteY5" fmla="*/ 1378979 h 3773836"/>
              <a:gd name="connsiteX6" fmla="*/ 4412343 w 9260115"/>
              <a:gd name="connsiteY6" fmla="*/ 841950 h 3773836"/>
              <a:gd name="connsiteX7" fmla="*/ 5138058 w 9260115"/>
              <a:gd name="connsiteY7" fmla="*/ 392007 h 3773836"/>
              <a:gd name="connsiteX8" fmla="*/ 6052458 w 9260115"/>
              <a:gd name="connsiteY8" fmla="*/ 58179 h 3773836"/>
              <a:gd name="connsiteX9" fmla="*/ 7344229 w 9260115"/>
              <a:gd name="connsiteY9" fmla="*/ 29150 h 3773836"/>
              <a:gd name="connsiteX10" fmla="*/ 9260115 w 9260115"/>
              <a:gd name="connsiteY10" fmla="*/ 362979 h 3773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60115" h="3773836">
                <a:moveTo>
                  <a:pt x="0" y="3773836"/>
                </a:moveTo>
                <a:cubicBezTo>
                  <a:pt x="462038" y="3738759"/>
                  <a:pt x="924077" y="3703683"/>
                  <a:pt x="1277258" y="3643207"/>
                </a:cubicBezTo>
                <a:cubicBezTo>
                  <a:pt x="1630439" y="3582731"/>
                  <a:pt x="1852991" y="3544026"/>
                  <a:pt x="2119086" y="3410979"/>
                </a:cubicBezTo>
                <a:cubicBezTo>
                  <a:pt x="2385181" y="3277932"/>
                  <a:pt x="2656115" y="3060217"/>
                  <a:pt x="2873829" y="2844922"/>
                </a:cubicBezTo>
                <a:cubicBezTo>
                  <a:pt x="3091543" y="2629627"/>
                  <a:pt x="3256039" y="2363531"/>
                  <a:pt x="3425372" y="2119207"/>
                </a:cubicBezTo>
                <a:cubicBezTo>
                  <a:pt x="3594705" y="1874883"/>
                  <a:pt x="3725334" y="1591855"/>
                  <a:pt x="3889829" y="1378979"/>
                </a:cubicBezTo>
                <a:cubicBezTo>
                  <a:pt x="4054324" y="1166103"/>
                  <a:pt x="4204305" y="1006445"/>
                  <a:pt x="4412343" y="841950"/>
                </a:cubicBezTo>
                <a:cubicBezTo>
                  <a:pt x="4620381" y="677455"/>
                  <a:pt x="4864705" y="522636"/>
                  <a:pt x="5138058" y="392007"/>
                </a:cubicBezTo>
                <a:cubicBezTo>
                  <a:pt x="5411411" y="261378"/>
                  <a:pt x="5684763" y="118655"/>
                  <a:pt x="6052458" y="58179"/>
                </a:cubicBezTo>
                <a:cubicBezTo>
                  <a:pt x="6420153" y="-2297"/>
                  <a:pt x="6809620" y="-21650"/>
                  <a:pt x="7344229" y="29150"/>
                </a:cubicBezTo>
                <a:cubicBezTo>
                  <a:pt x="7878839" y="79950"/>
                  <a:pt x="8569477" y="221464"/>
                  <a:pt x="9260115" y="362979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3072651-7E02-46F5-AD9F-F24177222EFC}"/>
              </a:ext>
            </a:extLst>
          </p:cNvPr>
          <p:cNvSpPr/>
          <p:nvPr/>
        </p:nvSpPr>
        <p:spPr>
          <a:xfrm>
            <a:off x="1442259" y="1542592"/>
            <a:ext cx="84564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/>
              <a:t>新商品は、どの段階にある商品なのか？</a:t>
            </a:r>
          </a:p>
        </p:txBody>
      </p:sp>
      <p:sp>
        <p:nvSpPr>
          <p:cNvPr id="18" name="正方形/長方形 66">
            <a:extLst>
              <a:ext uri="{FF2B5EF4-FFF2-40B4-BE49-F238E27FC236}">
                <a16:creationId xmlns:a16="http://schemas.microsoft.com/office/drawing/2014/main" id="{A40C74BA-3CC1-4A0C-8EE1-034DFA6DC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8186" y="4797516"/>
            <a:ext cx="14237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C00000"/>
                </a:solidFill>
                <a:latin typeface="Calibri" pitchFamily="34" charset="0"/>
              </a:rPr>
              <a:t>（前期）</a:t>
            </a:r>
          </a:p>
        </p:txBody>
      </p:sp>
    </p:spTree>
    <p:extLst>
      <p:ext uri="{BB962C8B-B14F-4D97-AF65-F5344CB8AC3E}">
        <p14:creationId xmlns:p14="http://schemas.microsoft.com/office/powerpoint/2010/main" val="3231067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167B6B74-CCCF-407E-83DB-B627492FD811}"/>
              </a:ext>
            </a:extLst>
          </p:cNvPr>
          <p:cNvSpPr/>
          <p:nvPr/>
        </p:nvSpPr>
        <p:spPr>
          <a:xfrm>
            <a:off x="3797052" y="3963840"/>
            <a:ext cx="2195492" cy="2636133"/>
          </a:xfrm>
          <a:prstGeom prst="roundRect">
            <a:avLst/>
          </a:prstGeom>
          <a:gradFill flip="none" rotWithShape="1">
            <a:gsLst>
              <a:gs pos="0">
                <a:srgbClr val="FFD1D1"/>
              </a:gs>
              <a:gs pos="77000">
                <a:schemeClr val="bg1"/>
              </a:gs>
              <a:gs pos="90000">
                <a:schemeClr val="bg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56914F4-90B9-4482-8E9A-6DB27C583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プロダクトライフサイクル論（</a:t>
            </a:r>
            <a:r>
              <a:rPr lang="en-US" altLang="ja-JP" dirty="0"/>
              <a:t>PLC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66B1C4C0-8196-4003-B51F-C3E0C019F425}"/>
              </a:ext>
            </a:extLst>
          </p:cNvPr>
          <p:cNvCxnSpPr>
            <a:cxnSpLocks/>
          </p:cNvCxnSpPr>
          <p:nvPr/>
        </p:nvCxnSpPr>
        <p:spPr bwMode="auto">
          <a:xfrm>
            <a:off x="1293248" y="6610176"/>
            <a:ext cx="10060552" cy="31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294B59A-720B-47FB-B120-71CD64A20A16}"/>
              </a:ext>
            </a:extLst>
          </p:cNvPr>
          <p:cNvCxnSpPr>
            <a:cxnSpLocks/>
          </p:cNvCxnSpPr>
          <p:nvPr/>
        </p:nvCxnSpPr>
        <p:spPr bwMode="auto">
          <a:xfrm flipV="1">
            <a:off x="1306917" y="3165224"/>
            <a:ext cx="12653" cy="34479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66">
            <a:extLst>
              <a:ext uri="{FF2B5EF4-FFF2-40B4-BE49-F238E27FC236}">
                <a16:creationId xmlns:a16="http://schemas.microsoft.com/office/drawing/2014/main" id="{BB65EB25-726C-40BE-A21B-D4DBE9B09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615" y="4392632"/>
            <a:ext cx="1440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latin typeface="Calibri" pitchFamily="34" charset="0"/>
              </a:rPr>
              <a:t>導入期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D5691A2E-F388-4FA8-AC34-A5B4AF4A6904}"/>
              </a:ext>
            </a:extLst>
          </p:cNvPr>
          <p:cNvCxnSpPr>
            <a:cxnSpLocks/>
          </p:cNvCxnSpPr>
          <p:nvPr/>
        </p:nvCxnSpPr>
        <p:spPr bwMode="auto">
          <a:xfrm flipV="1">
            <a:off x="3657310" y="3947913"/>
            <a:ext cx="36752" cy="2636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EE1027C8-6C60-4801-BCD6-564B2F5C6019}"/>
              </a:ext>
            </a:extLst>
          </p:cNvPr>
          <p:cNvCxnSpPr>
            <a:cxnSpLocks/>
          </p:cNvCxnSpPr>
          <p:nvPr/>
        </p:nvCxnSpPr>
        <p:spPr bwMode="auto">
          <a:xfrm flipV="1">
            <a:off x="8850000" y="3788229"/>
            <a:ext cx="0" cy="27897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66">
            <a:extLst>
              <a:ext uri="{FF2B5EF4-FFF2-40B4-BE49-F238E27FC236}">
                <a16:creationId xmlns:a16="http://schemas.microsoft.com/office/drawing/2014/main" id="{8D3151F3-37C4-44EA-A56F-746D9FE03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7026" y="4324447"/>
            <a:ext cx="14237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rgbClr val="C00000"/>
                </a:solidFill>
                <a:latin typeface="Calibri" pitchFamily="34" charset="0"/>
              </a:rPr>
              <a:t>成長期</a:t>
            </a:r>
          </a:p>
        </p:txBody>
      </p:sp>
      <p:sp>
        <p:nvSpPr>
          <p:cNvPr id="10" name="正方形/長方形 46">
            <a:extLst>
              <a:ext uri="{FF2B5EF4-FFF2-40B4-BE49-F238E27FC236}">
                <a16:creationId xmlns:a16="http://schemas.microsoft.com/office/drawing/2014/main" id="{415F047E-B90D-416D-AE62-7E2CA92B9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9570" y="3440436"/>
            <a:ext cx="7305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>
                <a:latin typeface="Calibri" pitchFamily="34" charset="0"/>
              </a:rPr>
              <a:t>需要</a:t>
            </a:r>
            <a:endParaRPr lang="en-US" altLang="ja-JP" dirty="0">
              <a:latin typeface="Calibri" pitchFamily="34" charset="0"/>
            </a:endParaRPr>
          </a:p>
        </p:txBody>
      </p:sp>
      <p:sp>
        <p:nvSpPr>
          <p:cNvPr id="11" name="正方形/長方形 48">
            <a:extLst>
              <a:ext uri="{FF2B5EF4-FFF2-40B4-BE49-F238E27FC236}">
                <a16:creationId xmlns:a16="http://schemas.microsoft.com/office/drawing/2014/main" id="{21115271-9E52-415F-A628-D9D6AD88E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1251" y="6264549"/>
            <a:ext cx="6547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ja-JP" altLang="en-US" dirty="0">
                <a:solidFill>
                  <a:srgbClr val="000000"/>
                </a:solidFill>
                <a:latin typeface="+mn-ea"/>
                <a:ea typeface="+mn-ea"/>
              </a:rPr>
              <a:t>時間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13" name="正方形/長方形 66">
            <a:extLst>
              <a:ext uri="{FF2B5EF4-FFF2-40B4-BE49-F238E27FC236}">
                <a16:creationId xmlns:a16="http://schemas.microsoft.com/office/drawing/2014/main" id="{EE09FE20-94E7-4446-9904-80A86824B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6317" y="4392632"/>
            <a:ext cx="12257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成熟期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14" name="正方形/長方形 66">
            <a:extLst>
              <a:ext uri="{FF2B5EF4-FFF2-40B4-BE49-F238E27FC236}">
                <a16:creationId xmlns:a16="http://schemas.microsoft.com/office/drawing/2014/main" id="{8A96FE7C-2F43-4943-9B05-22EF9C737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4547" y="4412967"/>
            <a:ext cx="1156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衰退期</a:t>
            </a:r>
            <a:endParaRPr lang="ja-JP" altLang="en-US" sz="2400" dirty="0">
              <a:latin typeface="Calibri" pitchFamily="34" charset="0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0A83F409-6AA0-4C2D-BF26-D1C1DB4ADFAE}"/>
              </a:ext>
            </a:extLst>
          </p:cNvPr>
          <p:cNvCxnSpPr>
            <a:cxnSpLocks/>
          </p:cNvCxnSpPr>
          <p:nvPr/>
        </p:nvCxnSpPr>
        <p:spPr bwMode="auto">
          <a:xfrm flipV="1">
            <a:off x="6323525" y="3947913"/>
            <a:ext cx="2" cy="26122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右矢印 28">
            <a:extLst>
              <a:ext uri="{FF2B5EF4-FFF2-40B4-BE49-F238E27FC236}">
                <a16:creationId xmlns:a16="http://schemas.microsoft.com/office/drawing/2014/main" id="{35758CF7-22E5-4DC9-8A3F-52AB0F56B65D}"/>
              </a:ext>
            </a:extLst>
          </p:cNvPr>
          <p:cNvSpPr/>
          <p:nvPr/>
        </p:nvSpPr>
        <p:spPr>
          <a:xfrm rot="15567076">
            <a:off x="5242658" y="4976609"/>
            <a:ext cx="658817" cy="530233"/>
          </a:xfrm>
          <a:prstGeom prst="rightArrow">
            <a:avLst/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: 図形 22">
            <a:extLst>
              <a:ext uri="{FF2B5EF4-FFF2-40B4-BE49-F238E27FC236}">
                <a16:creationId xmlns:a16="http://schemas.microsoft.com/office/drawing/2014/main" id="{C2847BD9-4CCD-49C1-B0FA-B76D4A187E5F}"/>
              </a:ext>
            </a:extLst>
          </p:cNvPr>
          <p:cNvSpPr/>
          <p:nvPr/>
        </p:nvSpPr>
        <p:spPr>
          <a:xfrm>
            <a:off x="1378859" y="3739699"/>
            <a:ext cx="9797137" cy="2794777"/>
          </a:xfrm>
          <a:custGeom>
            <a:avLst/>
            <a:gdLst>
              <a:gd name="connsiteX0" fmla="*/ 0 w 9260115"/>
              <a:gd name="connsiteY0" fmla="*/ 3773836 h 3773836"/>
              <a:gd name="connsiteX1" fmla="*/ 1277258 w 9260115"/>
              <a:gd name="connsiteY1" fmla="*/ 3643207 h 3773836"/>
              <a:gd name="connsiteX2" fmla="*/ 2119086 w 9260115"/>
              <a:gd name="connsiteY2" fmla="*/ 3410979 h 3773836"/>
              <a:gd name="connsiteX3" fmla="*/ 2873829 w 9260115"/>
              <a:gd name="connsiteY3" fmla="*/ 2844922 h 3773836"/>
              <a:gd name="connsiteX4" fmla="*/ 3425372 w 9260115"/>
              <a:gd name="connsiteY4" fmla="*/ 2119207 h 3773836"/>
              <a:gd name="connsiteX5" fmla="*/ 3889829 w 9260115"/>
              <a:gd name="connsiteY5" fmla="*/ 1378979 h 3773836"/>
              <a:gd name="connsiteX6" fmla="*/ 4412343 w 9260115"/>
              <a:gd name="connsiteY6" fmla="*/ 841950 h 3773836"/>
              <a:gd name="connsiteX7" fmla="*/ 5138058 w 9260115"/>
              <a:gd name="connsiteY7" fmla="*/ 392007 h 3773836"/>
              <a:gd name="connsiteX8" fmla="*/ 6052458 w 9260115"/>
              <a:gd name="connsiteY8" fmla="*/ 58179 h 3773836"/>
              <a:gd name="connsiteX9" fmla="*/ 7344229 w 9260115"/>
              <a:gd name="connsiteY9" fmla="*/ 29150 h 3773836"/>
              <a:gd name="connsiteX10" fmla="*/ 9260115 w 9260115"/>
              <a:gd name="connsiteY10" fmla="*/ 362979 h 3773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60115" h="3773836">
                <a:moveTo>
                  <a:pt x="0" y="3773836"/>
                </a:moveTo>
                <a:cubicBezTo>
                  <a:pt x="462038" y="3738759"/>
                  <a:pt x="924077" y="3703683"/>
                  <a:pt x="1277258" y="3643207"/>
                </a:cubicBezTo>
                <a:cubicBezTo>
                  <a:pt x="1630439" y="3582731"/>
                  <a:pt x="1852991" y="3544026"/>
                  <a:pt x="2119086" y="3410979"/>
                </a:cubicBezTo>
                <a:cubicBezTo>
                  <a:pt x="2385181" y="3277932"/>
                  <a:pt x="2656115" y="3060217"/>
                  <a:pt x="2873829" y="2844922"/>
                </a:cubicBezTo>
                <a:cubicBezTo>
                  <a:pt x="3091543" y="2629627"/>
                  <a:pt x="3256039" y="2363531"/>
                  <a:pt x="3425372" y="2119207"/>
                </a:cubicBezTo>
                <a:cubicBezTo>
                  <a:pt x="3594705" y="1874883"/>
                  <a:pt x="3725334" y="1591855"/>
                  <a:pt x="3889829" y="1378979"/>
                </a:cubicBezTo>
                <a:cubicBezTo>
                  <a:pt x="4054324" y="1166103"/>
                  <a:pt x="4204305" y="1006445"/>
                  <a:pt x="4412343" y="841950"/>
                </a:cubicBezTo>
                <a:cubicBezTo>
                  <a:pt x="4620381" y="677455"/>
                  <a:pt x="4864705" y="522636"/>
                  <a:pt x="5138058" y="392007"/>
                </a:cubicBezTo>
                <a:cubicBezTo>
                  <a:pt x="5411411" y="261378"/>
                  <a:pt x="5684763" y="118655"/>
                  <a:pt x="6052458" y="58179"/>
                </a:cubicBezTo>
                <a:cubicBezTo>
                  <a:pt x="6420153" y="-2297"/>
                  <a:pt x="6809620" y="-21650"/>
                  <a:pt x="7344229" y="29150"/>
                </a:cubicBezTo>
                <a:cubicBezTo>
                  <a:pt x="7878839" y="79950"/>
                  <a:pt x="8569477" y="221464"/>
                  <a:pt x="9260115" y="362979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3072651-7E02-46F5-AD9F-F24177222EFC}"/>
              </a:ext>
            </a:extLst>
          </p:cNvPr>
          <p:cNvSpPr/>
          <p:nvPr/>
        </p:nvSpPr>
        <p:spPr>
          <a:xfrm>
            <a:off x="1442259" y="1542592"/>
            <a:ext cx="84564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/>
              <a:t>新商品は、どの段階にある商品なのか？</a:t>
            </a:r>
          </a:p>
        </p:txBody>
      </p:sp>
      <p:sp>
        <p:nvSpPr>
          <p:cNvPr id="18" name="正方形/長方形 66">
            <a:extLst>
              <a:ext uri="{FF2B5EF4-FFF2-40B4-BE49-F238E27FC236}">
                <a16:creationId xmlns:a16="http://schemas.microsoft.com/office/drawing/2014/main" id="{A40C74BA-3CC1-4A0C-8EE1-034DFA6DC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9978" y="5786916"/>
            <a:ext cx="14237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C00000"/>
                </a:solidFill>
                <a:latin typeface="Calibri" pitchFamily="34" charset="0"/>
              </a:rPr>
              <a:t>（後期）</a:t>
            </a:r>
          </a:p>
        </p:txBody>
      </p:sp>
    </p:spTree>
    <p:extLst>
      <p:ext uri="{BB962C8B-B14F-4D97-AF65-F5344CB8AC3E}">
        <p14:creationId xmlns:p14="http://schemas.microsoft.com/office/powerpoint/2010/main" val="128723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167B6B74-CCCF-407E-83DB-B627492FD811}"/>
              </a:ext>
            </a:extLst>
          </p:cNvPr>
          <p:cNvSpPr/>
          <p:nvPr/>
        </p:nvSpPr>
        <p:spPr>
          <a:xfrm>
            <a:off x="6475508" y="3930501"/>
            <a:ext cx="2195492" cy="2636133"/>
          </a:xfrm>
          <a:prstGeom prst="roundRect">
            <a:avLst/>
          </a:prstGeom>
          <a:gradFill flip="none" rotWithShape="1">
            <a:gsLst>
              <a:gs pos="0">
                <a:srgbClr val="FFD1D1"/>
              </a:gs>
              <a:gs pos="77000">
                <a:schemeClr val="bg1"/>
              </a:gs>
              <a:gs pos="90000">
                <a:schemeClr val="bg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56914F4-90B9-4482-8E9A-6DB27C583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プロダクトライフサイクル論（</a:t>
            </a:r>
            <a:r>
              <a:rPr lang="en-US" altLang="ja-JP" dirty="0"/>
              <a:t>PLC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66B1C4C0-8196-4003-B51F-C3E0C019F425}"/>
              </a:ext>
            </a:extLst>
          </p:cNvPr>
          <p:cNvCxnSpPr>
            <a:cxnSpLocks/>
          </p:cNvCxnSpPr>
          <p:nvPr/>
        </p:nvCxnSpPr>
        <p:spPr bwMode="auto">
          <a:xfrm>
            <a:off x="1293248" y="6610176"/>
            <a:ext cx="10060552" cy="31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294B59A-720B-47FB-B120-71CD64A20A16}"/>
              </a:ext>
            </a:extLst>
          </p:cNvPr>
          <p:cNvCxnSpPr>
            <a:cxnSpLocks/>
          </p:cNvCxnSpPr>
          <p:nvPr/>
        </p:nvCxnSpPr>
        <p:spPr bwMode="auto">
          <a:xfrm flipV="1">
            <a:off x="1306917" y="3165224"/>
            <a:ext cx="12653" cy="34479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66">
            <a:extLst>
              <a:ext uri="{FF2B5EF4-FFF2-40B4-BE49-F238E27FC236}">
                <a16:creationId xmlns:a16="http://schemas.microsoft.com/office/drawing/2014/main" id="{BB65EB25-726C-40BE-A21B-D4DBE9B09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615" y="4392632"/>
            <a:ext cx="1440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latin typeface="Calibri" pitchFamily="34" charset="0"/>
              </a:rPr>
              <a:t>導入期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D5691A2E-F388-4FA8-AC34-A5B4AF4A6904}"/>
              </a:ext>
            </a:extLst>
          </p:cNvPr>
          <p:cNvCxnSpPr>
            <a:cxnSpLocks/>
          </p:cNvCxnSpPr>
          <p:nvPr/>
        </p:nvCxnSpPr>
        <p:spPr bwMode="auto">
          <a:xfrm flipV="1">
            <a:off x="3657310" y="3947913"/>
            <a:ext cx="36752" cy="2636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EE1027C8-6C60-4801-BCD6-564B2F5C6019}"/>
              </a:ext>
            </a:extLst>
          </p:cNvPr>
          <p:cNvCxnSpPr>
            <a:cxnSpLocks/>
          </p:cNvCxnSpPr>
          <p:nvPr/>
        </p:nvCxnSpPr>
        <p:spPr bwMode="auto">
          <a:xfrm flipV="1">
            <a:off x="8850000" y="3788229"/>
            <a:ext cx="0" cy="27897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66">
            <a:extLst>
              <a:ext uri="{FF2B5EF4-FFF2-40B4-BE49-F238E27FC236}">
                <a16:creationId xmlns:a16="http://schemas.microsoft.com/office/drawing/2014/main" id="{8D3151F3-37C4-44EA-A56F-746D9FE03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088" y="4392632"/>
            <a:ext cx="1216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成長期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10" name="正方形/長方形 46">
            <a:extLst>
              <a:ext uri="{FF2B5EF4-FFF2-40B4-BE49-F238E27FC236}">
                <a16:creationId xmlns:a16="http://schemas.microsoft.com/office/drawing/2014/main" id="{415F047E-B90D-416D-AE62-7E2CA92B9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9570" y="3440436"/>
            <a:ext cx="7305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>
                <a:latin typeface="Calibri" pitchFamily="34" charset="0"/>
              </a:rPr>
              <a:t>需要</a:t>
            </a:r>
            <a:endParaRPr lang="en-US" altLang="ja-JP" dirty="0">
              <a:latin typeface="Calibri" pitchFamily="34" charset="0"/>
            </a:endParaRPr>
          </a:p>
        </p:txBody>
      </p:sp>
      <p:sp>
        <p:nvSpPr>
          <p:cNvPr id="11" name="正方形/長方形 48">
            <a:extLst>
              <a:ext uri="{FF2B5EF4-FFF2-40B4-BE49-F238E27FC236}">
                <a16:creationId xmlns:a16="http://schemas.microsoft.com/office/drawing/2014/main" id="{21115271-9E52-415F-A628-D9D6AD88E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1251" y="6264549"/>
            <a:ext cx="6547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ja-JP" altLang="en-US" dirty="0">
                <a:solidFill>
                  <a:srgbClr val="000000"/>
                </a:solidFill>
                <a:latin typeface="+mn-ea"/>
                <a:ea typeface="+mn-ea"/>
              </a:rPr>
              <a:t>時間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13" name="正方形/長方形 66">
            <a:extLst>
              <a:ext uri="{FF2B5EF4-FFF2-40B4-BE49-F238E27FC236}">
                <a16:creationId xmlns:a16="http://schemas.microsoft.com/office/drawing/2014/main" id="{EE09FE20-94E7-4446-9904-80A86824B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2943" y="4392632"/>
            <a:ext cx="14527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rgbClr val="C00000"/>
                </a:solidFill>
                <a:latin typeface="Calibri" pitchFamily="34" charset="0"/>
              </a:rPr>
              <a:t>成熟期</a:t>
            </a:r>
          </a:p>
        </p:txBody>
      </p:sp>
      <p:sp>
        <p:nvSpPr>
          <p:cNvPr id="14" name="正方形/長方形 66">
            <a:extLst>
              <a:ext uri="{FF2B5EF4-FFF2-40B4-BE49-F238E27FC236}">
                <a16:creationId xmlns:a16="http://schemas.microsoft.com/office/drawing/2014/main" id="{8A96FE7C-2F43-4943-9B05-22EF9C737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4547" y="4412967"/>
            <a:ext cx="1156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衰退期</a:t>
            </a:r>
            <a:endParaRPr lang="ja-JP" altLang="en-US" sz="2400" dirty="0">
              <a:latin typeface="Calibri" pitchFamily="34" charset="0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0A83F409-6AA0-4C2D-BF26-D1C1DB4ADFAE}"/>
              </a:ext>
            </a:extLst>
          </p:cNvPr>
          <p:cNvCxnSpPr>
            <a:cxnSpLocks/>
          </p:cNvCxnSpPr>
          <p:nvPr/>
        </p:nvCxnSpPr>
        <p:spPr bwMode="auto">
          <a:xfrm flipV="1">
            <a:off x="6323525" y="3947913"/>
            <a:ext cx="2" cy="26122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右矢印 28">
            <a:extLst>
              <a:ext uri="{FF2B5EF4-FFF2-40B4-BE49-F238E27FC236}">
                <a16:creationId xmlns:a16="http://schemas.microsoft.com/office/drawing/2014/main" id="{35758CF7-22E5-4DC9-8A3F-52AB0F56B65D}"/>
              </a:ext>
            </a:extLst>
          </p:cNvPr>
          <p:cNvSpPr/>
          <p:nvPr/>
        </p:nvSpPr>
        <p:spPr>
          <a:xfrm rot="15305524">
            <a:off x="7887381" y="3847259"/>
            <a:ext cx="658817" cy="530233"/>
          </a:xfrm>
          <a:prstGeom prst="rightArrow">
            <a:avLst/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: 図形 22">
            <a:extLst>
              <a:ext uri="{FF2B5EF4-FFF2-40B4-BE49-F238E27FC236}">
                <a16:creationId xmlns:a16="http://schemas.microsoft.com/office/drawing/2014/main" id="{C2847BD9-4CCD-49C1-B0FA-B76D4A187E5F}"/>
              </a:ext>
            </a:extLst>
          </p:cNvPr>
          <p:cNvSpPr/>
          <p:nvPr/>
        </p:nvSpPr>
        <p:spPr>
          <a:xfrm>
            <a:off x="1378859" y="3739699"/>
            <a:ext cx="9797137" cy="2794777"/>
          </a:xfrm>
          <a:custGeom>
            <a:avLst/>
            <a:gdLst>
              <a:gd name="connsiteX0" fmla="*/ 0 w 9260115"/>
              <a:gd name="connsiteY0" fmla="*/ 3773836 h 3773836"/>
              <a:gd name="connsiteX1" fmla="*/ 1277258 w 9260115"/>
              <a:gd name="connsiteY1" fmla="*/ 3643207 h 3773836"/>
              <a:gd name="connsiteX2" fmla="*/ 2119086 w 9260115"/>
              <a:gd name="connsiteY2" fmla="*/ 3410979 h 3773836"/>
              <a:gd name="connsiteX3" fmla="*/ 2873829 w 9260115"/>
              <a:gd name="connsiteY3" fmla="*/ 2844922 h 3773836"/>
              <a:gd name="connsiteX4" fmla="*/ 3425372 w 9260115"/>
              <a:gd name="connsiteY4" fmla="*/ 2119207 h 3773836"/>
              <a:gd name="connsiteX5" fmla="*/ 3889829 w 9260115"/>
              <a:gd name="connsiteY5" fmla="*/ 1378979 h 3773836"/>
              <a:gd name="connsiteX6" fmla="*/ 4412343 w 9260115"/>
              <a:gd name="connsiteY6" fmla="*/ 841950 h 3773836"/>
              <a:gd name="connsiteX7" fmla="*/ 5138058 w 9260115"/>
              <a:gd name="connsiteY7" fmla="*/ 392007 h 3773836"/>
              <a:gd name="connsiteX8" fmla="*/ 6052458 w 9260115"/>
              <a:gd name="connsiteY8" fmla="*/ 58179 h 3773836"/>
              <a:gd name="connsiteX9" fmla="*/ 7344229 w 9260115"/>
              <a:gd name="connsiteY9" fmla="*/ 29150 h 3773836"/>
              <a:gd name="connsiteX10" fmla="*/ 9260115 w 9260115"/>
              <a:gd name="connsiteY10" fmla="*/ 362979 h 3773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60115" h="3773836">
                <a:moveTo>
                  <a:pt x="0" y="3773836"/>
                </a:moveTo>
                <a:cubicBezTo>
                  <a:pt x="462038" y="3738759"/>
                  <a:pt x="924077" y="3703683"/>
                  <a:pt x="1277258" y="3643207"/>
                </a:cubicBezTo>
                <a:cubicBezTo>
                  <a:pt x="1630439" y="3582731"/>
                  <a:pt x="1852991" y="3544026"/>
                  <a:pt x="2119086" y="3410979"/>
                </a:cubicBezTo>
                <a:cubicBezTo>
                  <a:pt x="2385181" y="3277932"/>
                  <a:pt x="2656115" y="3060217"/>
                  <a:pt x="2873829" y="2844922"/>
                </a:cubicBezTo>
                <a:cubicBezTo>
                  <a:pt x="3091543" y="2629627"/>
                  <a:pt x="3256039" y="2363531"/>
                  <a:pt x="3425372" y="2119207"/>
                </a:cubicBezTo>
                <a:cubicBezTo>
                  <a:pt x="3594705" y="1874883"/>
                  <a:pt x="3725334" y="1591855"/>
                  <a:pt x="3889829" y="1378979"/>
                </a:cubicBezTo>
                <a:cubicBezTo>
                  <a:pt x="4054324" y="1166103"/>
                  <a:pt x="4204305" y="1006445"/>
                  <a:pt x="4412343" y="841950"/>
                </a:cubicBezTo>
                <a:cubicBezTo>
                  <a:pt x="4620381" y="677455"/>
                  <a:pt x="4864705" y="522636"/>
                  <a:pt x="5138058" y="392007"/>
                </a:cubicBezTo>
                <a:cubicBezTo>
                  <a:pt x="5411411" y="261378"/>
                  <a:pt x="5684763" y="118655"/>
                  <a:pt x="6052458" y="58179"/>
                </a:cubicBezTo>
                <a:cubicBezTo>
                  <a:pt x="6420153" y="-2297"/>
                  <a:pt x="6809620" y="-21650"/>
                  <a:pt x="7344229" y="29150"/>
                </a:cubicBezTo>
                <a:cubicBezTo>
                  <a:pt x="7878839" y="79950"/>
                  <a:pt x="8569477" y="221464"/>
                  <a:pt x="9260115" y="362979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3072651-7E02-46F5-AD9F-F24177222EFC}"/>
              </a:ext>
            </a:extLst>
          </p:cNvPr>
          <p:cNvSpPr/>
          <p:nvPr/>
        </p:nvSpPr>
        <p:spPr>
          <a:xfrm>
            <a:off x="1442259" y="1542592"/>
            <a:ext cx="84564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/>
              <a:t>新商品は、どの段階にある商品なのか？</a:t>
            </a:r>
          </a:p>
        </p:txBody>
      </p:sp>
    </p:spTree>
    <p:extLst>
      <p:ext uri="{BB962C8B-B14F-4D97-AF65-F5344CB8AC3E}">
        <p14:creationId xmlns:p14="http://schemas.microsoft.com/office/powerpoint/2010/main" val="3321431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167B6B74-CCCF-407E-83DB-B627492FD811}"/>
              </a:ext>
            </a:extLst>
          </p:cNvPr>
          <p:cNvSpPr/>
          <p:nvPr/>
        </p:nvSpPr>
        <p:spPr>
          <a:xfrm>
            <a:off x="8915252" y="3911177"/>
            <a:ext cx="2195492" cy="2636133"/>
          </a:xfrm>
          <a:prstGeom prst="roundRect">
            <a:avLst/>
          </a:prstGeom>
          <a:gradFill flip="none" rotWithShape="1">
            <a:gsLst>
              <a:gs pos="0">
                <a:srgbClr val="FFD1D1"/>
              </a:gs>
              <a:gs pos="77000">
                <a:schemeClr val="bg1"/>
              </a:gs>
              <a:gs pos="90000">
                <a:schemeClr val="bg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56914F4-90B9-4482-8E9A-6DB27C583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プロダクトライフサイクル論（</a:t>
            </a:r>
            <a:r>
              <a:rPr lang="en-US" altLang="ja-JP" dirty="0"/>
              <a:t>PLC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66B1C4C0-8196-4003-B51F-C3E0C019F425}"/>
              </a:ext>
            </a:extLst>
          </p:cNvPr>
          <p:cNvCxnSpPr>
            <a:cxnSpLocks/>
          </p:cNvCxnSpPr>
          <p:nvPr/>
        </p:nvCxnSpPr>
        <p:spPr bwMode="auto">
          <a:xfrm>
            <a:off x="1293248" y="6610176"/>
            <a:ext cx="10060552" cy="31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294B59A-720B-47FB-B120-71CD64A20A16}"/>
              </a:ext>
            </a:extLst>
          </p:cNvPr>
          <p:cNvCxnSpPr>
            <a:cxnSpLocks/>
          </p:cNvCxnSpPr>
          <p:nvPr/>
        </p:nvCxnSpPr>
        <p:spPr bwMode="auto">
          <a:xfrm flipV="1">
            <a:off x="1306917" y="3165224"/>
            <a:ext cx="12653" cy="34479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66">
            <a:extLst>
              <a:ext uri="{FF2B5EF4-FFF2-40B4-BE49-F238E27FC236}">
                <a16:creationId xmlns:a16="http://schemas.microsoft.com/office/drawing/2014/main" id="{BB65EB25-726C-40BE-A21B-D4DBE9B09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615" y="4392632"/>
            <a:ext cx="1440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latin typeface="Calibri" pitchFamily="34" charset="0"/>
              </a:rPr>
              <a:t>導入期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D5691A2E-F388-4FA8-AC34-A5B4AF4A6904}"/>
              </a:ext>
            </a:extLst>
          </p:cNvPr>
          <p:cNvCxnSpPr>
            <a:cxnSpLocks/>
          </p:cNvCxnSpPr>
          <p:nvPr/>
        </p:nvCxnSpPr>
        <p:spPr bwMode="auto">
          <a:xfrm flipV="1">
            <a:off x="3657310" y="3947913"/>
            <a:ext cx="36752" cy="2636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EE1027C8-6C60-4801-BCD6-564B2F5C6019}"/>
              </a:ext>
            </a:extLst>
          </p:cNvPr>
          <p:cNvCxnSpPr>
            <a:cxnSpLocks/>
          </p:cNvCxnSpPr>
          <p:nvPr/>
        </p:nvCxnSpPr>
        <p:spPr bwMode="auto">
          <a:xfrm flipV="1">
            <a:off x="8850000" y="3788229"/>
            <a:ext cx="0" cy="27897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66">
            <a:extLst>
              <a:ext uri="{FF2B5EF4-FFF2-40B4-BE49-F238E27FC236}">
                <a16:creationId xmlns:a16="http://schemas.microsoft.com/office/drawing/2014/main" id="{8D3151F3-37C4-44EA-A56F-746D9FE03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088" y="4392632"/>
            <a:ext cx="1216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成長期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10" name="正方形/長方形 46">
            <a:extLst>
              <a:ext uri="{FF2B5EF4-FFF2-40B4-BE49-F238E27FC236}">
                <a16:creationId xmlns:a16="http://schemas.microsoft.com/office/drawing/2014/main" id="{415F047E-B90D-416D-AE62-7E2CA92B9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9570" y="3440436"/>
            <a:ext cx="7305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>
                <a:latin typeface="Calibri" pitchFamily="34" charset="0"/>
              </a:rPr>
              <a:t>需要</a:t>
            </a:r>
            <a:endParaRPr lang="en-US" altLang="ja-JP" dirty="0">
              <a:latin typeface="Calibri" pitchFamily="34" charset="0"/>
            </a:endParaRPr>
          </a:p>
        </p:txBody>
      </p:sp>
      <p:sp>
        <p:nvSpPr>
          <p:cNvPr id="11" name="正方形/長方形 48">
            <a:extLst>
              <a:ext uri="{FF2B5EF4-FFF2-40B4-BE49-F238E27FC236}">
                <a16:creationId xmlns:a16="http://schemas.microsoft.com/office/drawing/2014/main" id="{21115271-9E52-415F-A628-D9D6AD88E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1251" y="6264549"/>
            <a:ext cx="6547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ja-JP" altLang="en-US" dirty="0">
                <a:solidFill>
                  <a:srgbClr val="000000"/>
                </a:solidFill>
                <a:latin typeface="+mn-ea"/>
                <a:ea typeface="+mn-ea"/>
              </a:rPr>
              <a:t>時間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13" name="正方形/長方形 66">
            <a:extLst>
              <a:ext uri="{FF2B5EF4-FFF2-40B4-BE49-F238E27FC236}">
                <a16:creationId xmlns:a16="http://schemas.microsoft.com/office/drawing/2014/main" id="{EE09FE20-94E7-4446-9904-80A86824B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6317" y="4392632"/>
            <a:ext cx="12257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rgbClr val="000000"/>
                </a:solidFill>
                <a:latin typeface="Calibri" pitchFamily="34" charset="0"/>
              </a:rPr>
              <a:t>成熟期</a:t>
            </a:r>
            <a:endParaRPr lang="ja-JP" altLang="en-US" sz="2400" dirty="0">
              <a:latin typeface="Calibri" pitchFamily="34" charset="0"/>
            </a:endParaRPr>
          </a:p>
        </p:txBody>
      </p:sp>
      <p:sp>
        <p:nvSpPr>
          <p:cNvPr id="14" name="正方形/長方形 66">
            <a:extLst>
              <a:ext uri="{FF2B5EF4-FFF2-40B4-BE49-F238E27FC236}">
                <a16:creationId xmlns:a16="http://schemas.microsoft.com/office/drawing/2014/main" id="{8A96FE7C-2F43-4943-9B05-22EF9C737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8224" y="4412967"/>
            <a:ext cx="14226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rgbClr val="C00000"/>
                </a:solidFill>
                <a:latin typeface="Calibri" pitchFamily="34" charset="0"/>
              </a:rPr>
              <a:t>衰退期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0A83F409-6AA0-4C2D-BF26-D1C1DB4ADFAE}"/>
              </a:ext>
            </a:extLst>
          </p:cNvPr>
          <p:cNvCxnSpPr>
            <a:cxnSpLocks/>
          </p:cNvCxnSpPr>
          <p:nvPr/>
        </p:nvCxnSpPr>
        <p:spPr bwMode="auto">
          <a:xfrm flipV="1">
            <a:off x="6323525" y="3947913"/>
            <a:ext cx="2" cy="26122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右矢印 28">
            <a:extLst>
              <a:ext uri="{FF2B5EF4-FFF2-40B4-BE49-F238E27FC236}">
                <a16:creationId xmlns:a16="http://schemas.microsoft.com/office/drawing/2014/main" id="{35758CF7-22E5-4DC9-8A3F-52AB0F56B65D}"/>
              </a:ext>
            </a:extLst>
          </p:cNvPr>
          <p:cNvSpPr/>
          <p:nvPr/>
        </p:nvSpPr>
        <p:spPr>
          <a:xfrm rot="7318903">
            <a:off x="10101171" y="3302718"/>
            <a:ext cx="658817" cy="530233"/>
          </a:xfrm>
          <a:prstGeom prst="rightArrow">
            <a:avLst/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: 図形 22">
            <a:extLst>
              <a:ext uri="{FF2B5EF4-FFF2-40B4-BE49-F238E27FC236}">
                <a16:creationId xmlns:a16="http://schemas.microsoft.com/office/drawing/2014/main" id="{C2847BD9-4CCD-49C1-B0FA-B76D4A187E5F}"/>
              </a:ext>
            </a:extLst>
          </p:cNvPr>
          <p:cNvSpPr/>
          <p:nvPr/>
        </p:nvSpPr>
        <p:spPr>
          <a:xfrm>
            <a:off x="1378859" y="3739699"/>
            <a:ext cx="9797137" cy="2794777"/>
          </a:xfrm>
          <a:custGeom>
            <a:avLst/>
            <a:gdLst>
              <a:gd name="connsiteX0" fmla="*/ 0 w 9260115"/>
              <a:gd name="connsiteY0" fmla="*/ 3773836 h 3773836"/>
              <a:gd name="connsiteX1" fmla="*/ 1277258 w 9260115"/>
              <a:gd name="connsiteY1" fmla="*/ 3643207 h 3773836"/>
              <a:gd name="connsiteX2" fmla="*/ 2119086 w 9260115"/>
              <a:gd name="connsiteY2" fmla="*/ 3410979 h 3773836"/>
              <a:gd name="connsiteX3" fmla="*/ 2873829 w 9260115"/>
              <a:gd name="connsiteY3" fmla="*/ 2844922 h 3773836"/>
              <a:gd name="connsiteX4" fmla="*/ 3425372 w 9260115"/>
              <a:gd name="connsiteY4" fmla="*/ 2119207 h 3773836"/>
              <a:gd name="connsiteX5" fmla="*/ 3889829 w 9260115"/>
              <a:gd name="connsiteY5" fmla="*/ 1378979 h 3773836"/>
              <a:gd name="connsiteX6" fmla="*/ 4412343 w 9260115"/>
              <a:gd name="connsiteY6" fmla="*/ 841950 h 3773836"/>
              <a:gd name="connsiteX7" fmla="*/ 5138058 w 9260115"/>
              <a:gd name="connsiteY7" fmla="*/ 392007 h 3773836"/>
              <a:gd name="connsiteX8" fmla="*/ 6052458 w 9260115"/>
              <a:gd name="connsiteY8" fmla="*/ 58179 h 3773836"/>
              <a:gd name="connsiteX9" fmla="*/ 7344229 w 9260115"/>
              <a:gd name="connsiteY9" fmla="*/ 29150 h 3773836"/>
              <a:gd name="connsiteX10" fmla="*/ 9260115 w 9260115"/>
              <a:gd name="connsiteY10" fmla="*/ 362979 h 3773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60115" h="3773836">
                <a:moveTo>
                  <a:pt x="0" y="3773836"/>
                </a:moveTo>
                <a:cubicBezTo>
                  <a:pt x="462038" y="3738759"/>
                  <a:pt x="924077" y="3703683"/>
                  <a:pt x="1277258" y="3643207"/>
                </a:cubicBezTo>
                <a:cubicBezTo>
                  <a:pt x="1630439" y="3582731"/>
                  <a:pt x="1852991" y="3544026"/>
                  <a:pt x="2119086" y="3410979"/>
                </a:cubicBezTo>
                <a:cubicBezTo>
                  <a:pt x="2385181" y="3277932"/>
                  <a:pt x="2656115" y="3060217"/>
                  <a:pt x="2873829" y="2844922"/>
                </a:cubicBezTo>
                <a:cubicBezTo>
                  <a:pt x="3091543" y="2629627"/>
                  <a:pt x="3256039" y="2363531"/>
                  <a:pt x="3425372" y="2119207"/>
                </a:cubicBezTo>
                <a:cubicBezTo>
                  <a:pt x="3594705" y="1874883"/>
                  <a:pt x="3725334" y="1591855"/>
                  <a:pt x="3889829" y="1378979"/>
                </a:cubicBezTo>
                <a:cubicBezTo>
                  <a:pt x="4054324" y="1166103"/>
                  <a:pt x="4204305" y="1006445"/>
                  <a:pt x="4412343" y="841950"/>
                </a:cubicBezTo>
                <a:cubicBezTo>
                  <a:pt x="4620381" y="677455"/>
                  <a:pt x="4864705" y="522636"/>
                  <a:pt x="5138058" y="392007"/>
                </a:cubicBezTo>
                <a:cubicBezTo>
                  <a:pt x="5411411" y="261378"/>
                  <a:pt x="5684763" y="118655"/>
                  <a:pt x="6052458" y="58179"/>
                </a:cubicBezTo>
                <a:cubicBezTo>
                  <a:pt x="6420153" y="-2297"/>
                  <a:pt x="6809620" y="-21650"/>
                  <a:pt x="7344229" y="29150"/>
                </a:cubicBezTo>
                <a:cubicBezTo>
                  <a:pt x="7878839" y="79950"/>
                  <a:pt x="8569477" y="221464"/>
                  <a:pt x="9260115" y="362979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3072651-7E02-46F5-AD9F-F24177222EFC}"/>
              </a:ext>
            </a:extLst>
          </p:cNvPr>
          <p:cNvSpPr/>
          <p:nvPr/>
        </p:nvSpPr>
        <p:spPr>
          <a:xfrm>
            <a:off x="1442259" y="1542592"/>
            <a:ext cx="84564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/>
              <a:t>新商品は、どの段階にある商品なのか？</a:t>
            </a:r>
          </a:p>
        </p:txBody>
      </p:sp>
    </p:spTree>
    <p:extLst>
      <p:ext uri="{BB962C8B-B14F-4D97-AF65-F5344CB8AC3E}">
        <p14:creationId xmlns:p14="http://schemas.microsoft.com/office/powerpoint/2010/main" val="905179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4646</TotalTime>
  <Words>138</Words>
  <Application>Microsoft Office PowerPoint</Application>
  <PresentationFormat>ワイド画面</PresentationFormat>
  <Paragraphs>50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游ゴシック</vt:lpstr>
      <vt:lpstr>游ゴシック Light</vt:lpstr>
      <vt:lpstr>Arial</vt:lpstr>
      <vt:lpstr>Calibri</vt:lpstr>
      <vt:lpstr>Office テーマ</vt:lpstr>
      <vt:lpstr>プロダクトライフサイクル論（PLC）</vt:lpstr>
      <vt:lpstr>プロダクトライフサイクル論（PLC）</vt:lpstr>
      <vt:lpstr>プロダクトライフサイクル論（PLC）</vt:lpstr>
      <vt:lpstr>プロダクトライフサイクル論（PLC）</vt:lpstr>
      <vt:lpstr>プロダクトライフサイクル論（PLC）</vt:lpstr>
      <vt:lpstr>プロダクトライフサイクル論（PLC）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プロダクトライフサイクル論（PLC）</dc:title>
  <dc:creator>市川 良紀</dc:creator>
  <cp:lastModifiedBy>市川 良紀</cp:lastModifiedBy>
  <cp:revision>25</cp:revision>
  <dcterms:created xsi:type="dcterms:W3CDTF">2019-11-30T07:35:35Z</dcterms:created>
  <dcterms:modified xsi:type="dcterms:W3CDTF">2020-03-31T04:16:26Z</dcterms:modified>
</cp:coreProperties>
</file>