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7" r:id="rId2"/>
    <p:sldId id="288" r:id="rId3"/>
    <p:sldId id="310" r:id="rId4"/>
    <p:sldId id="311" r:id="rId5"/>
    <p:sldId id="312" r:id="rId6"/>
    <p:sldId id="291" r:id="rId7"/>
    <p:sldId id="28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AB4"/>
    <a:srgbClr val="FFB7B7"/>
    <a:srgbClr val="2D0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5524" autoAdjust="0"/>
  </p:normalViewPr>
  <p:slideViewPr>
    <p:cSldViewPr snapToGrid="0">
      <p:cViewPr varScale="1">
        <p:scale>
          <a:sx n="74" d="100"/>
          <a:sy n="74" d="100"/>
        </p:scale>
        <p:origin x="9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402FD-417A-4B25-8480-8D7B7E1FE65E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011-1354-48B3-A7C2-E86F767B7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88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877B8B-3336-4079-ACA8-6B0B4909A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B198B2-6533-492B-BB5F-2C4C11D1B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C92892-C4E8-4CCC-8468-D0E54A1E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8C55AD-A683-4033-8BB3-A54AB151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769924-D76F-4720-9A31-B6FDD661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39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3F55D-FDB3-4218-8D28-68C42B17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2BB7B5-7168-442E-A10F-DB6448E32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B0C4CC-A0AD-4DC7-8229-DFAF4808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218C5-8B3B-492B-8204-44532C055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DB5E53-0F11-44E9-A3BA-8D7D7EDD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05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C678FF-E66C-4E6D-BEDF-204CB2634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C7F9E7-D1C9-4FBC-87D7-F3495C097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6502DA-2982-4E14-9E5B-8A26F500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035270-C066-4327-BF8A-A48D2218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0E41BB-EB0B-47CF-8937-E93EBAAB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85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9A1B7-D377-4209-888C-64B503CD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634BF7-C76C-4E9F-9F4F-2F7AC42FE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B433EE-9BC3-4DCE-BD6A-CAB7C8E1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01B420-247D-47E2-B1F2-8BB811719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C6282-FF6F-4A9A-BC72-C3033660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78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1D867-3E69-4FF6-A993-C856B6E8A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07F8FA-E122-4581-8986-D67C48CC4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4362D7-0571-41A9-A0DC-2A267B11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8F1E91-DA73-41A5-9169-F16DB068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7C6A8-6F33-45DF-AD6D-7D70CF52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7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36891-A0A9-4DB1-8067-D7EAC7D3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AE6F41-9FF7-4BC2-9193-C68BEEE5F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2DEDA0-756C-45EF-9E08-27A687C8B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DEBA4-86EF-46C3-9176-1F9DE53C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3BB992-13B6-43EA-AA87-29FA76EB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E7EEC-17A3-48A3-B64F-A9152324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82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9652F-DCA8-4934-A1FF-08FF694C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2C55DF-A098-4115-A09C-B26533AB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8C3C18-591F-468A-B18E-5028EE4A0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D7B9BF-7414-4662-B2D9-A8B40CBC8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3B8B873-D8B3-456F-9DDB-9AFE3E9D7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E536B16-C124-46F1-A9D3-1AA339BD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7D29CF-1572-4799-BFF0-C578E5A6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1936B93-AFB0-4329-ABBC-E8B6FB15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2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41ECF-08CF-483A-95E6-0ACDC898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5FD41C-B0C9-4DF1-A745-7B587BF2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77B100-F9A1-4F9C-8B0C-08C7368D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1A44BD-B945-4A16-BCDA-FE9AFE14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24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67C871-5C26-4F6C-9DD9-A68601F4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9C7932-0772-497D-80B4-B2BE9DE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9108CB-647F-4984-ACFA-2619EFEF9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0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5BEFC-868B-40F0-80C3-98AFA3C1B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2249BB-365F-4F91-847C-2E3511202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3F3C8C-9EDE-4F72-B167-1486D1AB1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93AB08-7C50-4FE2-B4CB-8F3D6FF9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68347-64A2-4F83-973F-235CA1F5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B5E1FA-8F91-44F2-B058-6E627F1B8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40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12D88F-73F3-4325-8446-85B14584F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EA72A8-2DDC-4437-B1A0-F1D681EBC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91945C-C79E-453B-86AA-F6CE3980E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038705-3711-47DE-8F3F-EABE124D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2E2C3A-7E2C-46E6-A0C0-2D064E90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44793-ADF5-4FD1-98F6-7EAEA875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22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8598DB2-6122-467A-8212-596BE78B3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FFAD9F-514F-4889-BA56-314619469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E19A-BD60-4BF8-A3A4-E107C628F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9A84E-50BD-4450-9C79-20E7EF869196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A2ADA5-D376-4AD9-90C1-5E57682EE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B84F72-4CB2-4753-B0FF-452777C51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D9D7-6DCE-4414-9114-998CE5907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70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4B1C1-256D-4237-9540-B8D64EA0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イノベーター論（普及理論）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471FAF-0D11-4D9F-A0E8-2914A8A69A35}"/>
              </a:ext>
            </a:extLst>
          </p:cNvPr>
          <p:cNvSpPr/>
          <p:nvPr/>
        </p:nvSpPr>
        <p:spPr>
          <a:xfrm>
            <a:off x="1546992" y="5897808"/>
            <a:ext cx="156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イノベーター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％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F1ACEE-D95D-4C04-85EC-A89B53F6F9C4}"/>
              </a:ext>
            </a:extLst>
          </p:cNvPr>
          <p:cNvSpPr/>
          <p:nvPr/>
        </p:nvSpPr>
        <p:spPr>
          <a:xfrm>
            <a:off x="3213168" y="5669487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アーリーアダプター</a:t>
            </a:r>
            <a:br>
              <a:rPr lang="en-US" altLang="ja-JP" dirty="0"/>
            </a:br>
            <a:r>
              <a:rPr lang="en-US" altLang="ja-JP" dirty="0"/>
              <a:t>13</a:t>
            </a:r>
            <a:r>
              <a:rPr lang="ja-JP" altLang="en-US" dirty="0"/>
              <a:t>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FEAA83-F879-4F55-AA19-97C75C618713}"/>
              </a:ext>
            </a:extLst>
          </p:cNvPr>
          <p:cNvSpPr/>
          <p:nvPr/>
        </p:nvSpPr>
        <p:spPr>
          <a:xfrm>
            <a:off x="4720607" y="4759990"/>
            <a:ext cx="2492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A2CDA6-1B04-420D-95EE-558C22C533AD}"/>
              </a:ext>
            </a:extLst>
          </p:cNvPr>
          <p:cNvSpPr/>
          <p:nvPr/>
        </p:nvSpPr>
        <p:spPr>
          <a:xfrm>
            <a:off x="6104502" y="3307601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レイトマジョリティ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C6B6BE-2B1D-4DCE-9541-828169B56AA3}"/>
              </a:ext>
            </a:extLst>
          </p:cNvPr>
          <p:cNvSpPr/>
          <p:nvPr/>
        </p:nvSpPr>
        <p:spPr>
          <a:xfrm>
            <a:off x="8131420" y="2428937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ラガード</a:t>
            </a:r>
            <a:endParaRPr lang="en-US" altLang="ja-JP" dirty="0"/>
          </a:p>
          <a:p>
            <a:pPr algn="ctr"/>
            <a:r>
              <a:rPr lang="en-US" altLang="ja-JP" dirty="0"/>
              <a:t>16</a:t>
            </a:r>
            <a:r>
              <a:rPr lang="ja-JP" altLang="en-US" dirty="0"/>
              <a:t>％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633A7A4-4217-4199-951C-460EBEF15736}"/>
              </a:ext>
            </a:extLst>
          </p:cNvPr>
          <p:cNvSpPr/>
          <p:nvPr/>
        </p:nvSpPr>
        <p:spPr>
          <a:xfrm>
            <a:off x="1145471" y="2312903"/>
            <a:ext cx="8523318" cy="4178330"/>
          </a:xfrm>
          <a:custGeom>
            <a:avLst/>
            <a:gdLst>
              <a:gd name="connsiteX0" fmla="*/ 0 w 9154049"/>
              <a:gd name="connsiteY0" fmla="*/ 3153112 h 3153112"/>
              <a:gd name="connsiteX1" fmla="*/ 1366576 w 9154049"/>
              <a:gd name="connsiteY1" fmla="*/ 3112918 h 3153112"/>
              <a:gd name="connsiteX2" fmla="*/ 2632668 w 9154049"/>
              <a:gd name="connsiteY2" fmla="*/ 2942096 h 3153112"/>
              <a:gd name="connsiteX3" fmla="*/ 3908809 w 9154049"/>
              <a:gd name="connsiteY3" fmla="*/ 2268857 h 3153112"/>
              <a:gd name="connsiteX4" fmla="*/ 5074418 w 9154049"/>
              <a:gd name="connsiteY4" fmla="*/ 1053006 h 3153112"/>
              <a:gd name="connsiteX5" fmla="*/ 5898383 w 9154049"/>
              <a:gd name="connsiteY5" fmla="*/ 520444 h 3153112"/>
              <a:gd name="connsiteX6" fmla="*/ 6923315 w 9154049"/>
              <a:gd name="connsiteY6" fmla="*/ 208945 h 3153112"/>
              <a:gd name="connsiteX7" fmla="*/ 8269794 w 9154049"/>
              <a:gd name="connsiteY7" fmla="*/ 18026 h 3153112"/>
              <a:gd name="connsiteX8" fmla="*/ 9154049 w 9154049"/>
              <a:gd name="connsiteY8" fmla="*/ 7978 h 3153112"/>
              <a:gd name="connsiteX9" fmla="*/ 9154049 w 9154049"/>
              <a:gd name="connsiteY9" fmla="*/ 7978 h 315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4049" h="3153112">
                <a:moveTo>
                  <a:pt x="0" y="3153112"/>
                </a:moveTo>
                <a:cubicBezTo>
                  <a:pt x="463899" y="3150599"/>
                  <a:pt x="927798" y="3148087"/>
                  <a:pt x="1366576" y="3112918"/>
                </a:cubicBezTo>
                <a:cubicBezTo>
                  <a:pt x="1805354" y="3077749"/>
                  <a:pt x="2208963" y="3082773"/>
                  <a:pt x="2632668" y="2942096"/>
                </a:cubicBezTo>
                <a:cubicBezTo>
                  <a:pt x="3056373" y="2801419"/>
                  <a:pt x="3501851" y="2583705"/>
                  <a:pt x="3908809" y="2268857"/>
                </a:cubicBezTo>
                <a:cubicBezTo>
                  <a:pt x="4315767" y="1954009"/>
                  <a:pt x="4742822" y="1344408"/>
                  <a:pt x="5074418" y="1053006"/>
                </a:cubicBezTo>
                <a:cubicBezTo>
                  <a:pt x="5406014" y="761604"/>
                  <a:pt x="5590233" y="661121"/>
                  <a:pt x="5898383" y="520444"/>
                </a:cubicBezTo>
                <a:cubicBezTo>
                  <a:pt x="6206533" y="379767"/>
                  <a:pt x="6528080" y="292681"/>
                  <a:pt x="6923315" y="208945"/>
                </a:cubicBezTo>
                <a:cubicBezTo>
                  <a:pt x="7318550" y="125209"/>
                  <a:pt x="7898005" y="51520"/>
                  <a:pt x="8269794" y="18026"/>
                </a:cubicBezTo>
                <a:cubicBezTo>
                  <a:pt x="8641583" y="-15469"/>
                  <a:pt x="9154049" y="7978"/>
                  <a:pt x="9154049" y="7978"/>
                </a:cubicBezTo>
                <a:lnTo>
                  <a:pt x="9154049" y="7978"/>
                </a:lnTo>
              </a:path>
            </a:pathLst>
          </a:custGeom>
          <a:noFill/>
          <a:ln w="34925">
            <a:solidFill>
              <a:srgbClr val="1E0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EAA33D7-C36E-4FB2-B4FC-269A10A326FE}"/>
              </a:ext>
            </a:extLst>
          </p:cNvPr>
          <p:cNvCxnSpPr>
            <a:cxnSpLocks/>
          </p:cNvCxnSpPr>
          <p:nvPr/>
        </p:nvCxnSpPr>
        <p:spPr>
          <a:xfrm flipH="1">
            <a:off x="1145472" y="6511329"/>
            <a:ext cx="9290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E3A9531-E667-476D-B10A-C753193BFA38}"/>
              </a:ext>
            </a:extLst>
          </p:cNvPr>
          <p:cNvCxnSpPr>
            <a:cxnSpLocks/>
          </p:cNvCxnSpPr>
          <p:nvPr/>
        </p:nvCxnSpPr>
        <p:spPr>
          <a:xfrm flipV="1">
            <a:off x="1145471" y="1901371"/>
            <a:ext cx="0" cy="46300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楕円 28">
            <a:extLst>
              <a:ext uri="{FF2B5EF4-FFF2-40B4-BE49-F238E27FC236}">
                <a16:creationId xmlns:a16="http://schemas.microsoft.com/office/drawing/2014/main" id="{236789CB-0441-481C-96B5-C7431D59F5D3}"/>
              </a:ext>
            </a:extLst>
          </p:cNvPr>
          <p:cNvSpPr/>
          <p:nvPr/>
        </p:nvSpPr>
        <p:spPr>
          <a:xfrm>
            <a:off x="1442561" y="6175590"/>
            <a:ext cx="1892375" cy="3693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DCF0FE33-8E77-489A-9EF8-BC23A5DFA581}"/>
              </a:ext>
            </a:extLst>
          </p:cNvPr>
          <p:cNvSpPr/>
          <p:nvPr/>
        </p:nvSpPr>
        <p:spPr>
          <a:xfrm>
            <a:off x="7518409" y="2262532"/>
            <a:ext cx="2076650" cy="8127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A206880-F551-45D7-9E78-32C9F8AB797F}"/>
              </a:ext>
            </a:extLst>
          </p:cNvPr>
          <p:cNvSpPr/>
          <p:nvPr/>
        </p:nvSpPr>
        <p:spPr>
          <a:xfrm>
            <a:off x="4561965" y="4294613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4F47DDB-9C9D-4681-8E37-074DEF184191}"/>
              </a:ext>
            </a:extLst>
          </p:cNvPr>
          <p:cNvSpPr/>
          <p:nvPr/>
        </p:nvSpPr>
        <p:spPr>
          <a:xfrm>
            <a:off x="3209944" y="5375503"/>
            <a:ext cx="1892375" cy="957301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E4FFB6B-48FB-49FC-B8A1-AB6D4075A97D}"/>
              </a:ext>
            </a:extLst>
          </p:cNvPr>
          <p:cNvSpPr/>
          <p:nvPr/>
        </p:nvSpPr>
        <p:spPr>
          <a:xfrm>
            <a:off x="5779795" y="2932477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A3585DA-6BE1-4FC0-9EC6-B272235B09CD}"/>
              </a:ext>
            </a:extLst>
          </p:cNvPr>
          <p:cNvSpPr/>
          <p:nvPr/>
        </p:nvSpPr>
        <p:spPr>
          <a:xfrm>
            <a:off x="1442258" y="1539398"/>
            <a:ext cx="8383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各段階のグループの特性に応じた打ち手が必要</a:t>
            </a:r>
          </a:p>
        </p:txBody>
      </p:sp>
      <p:sp>
        <p:nvSpPr>
          <p:cNvPr id="37" name="正方形/長方形 46">
            <a:extLst>
              <a:ext uri="{FF2B5EF4-FFF2-40B4-BE49-F238E27FC236}">
                <a16:creationId xmlns:a16="http://schemas.microsoft.com/office/drawing/2014/main" id="{DF157421-8A1A-413A-9A0F-172AF59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34" y="2312903"/>
            <a:ext cx="7305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普及率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38" name="正方形/長方形 48">
            <a:extLst>
              <a:ext uri="{FF2B5EF4-FFF2-40B4-BE49-F238E27FC236}">
                <a16:creationId xmlns:a16="http://schemas.microsoft.com/office/drawing/2014/main" id="{50555197-60F1-4C02-9F80-B56182E2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992" y="6053848"/>
            <a:ext cx="654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sz="1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4818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4B1C1-256D-4237-9540-B8D64EA07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普及理論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39696E-7CE1-4197-BF04-3DFE3D56E241}"/>
              </a:ext>
            </a:extLst>
          </p:cNvPr>
          <p:cNvSpPr txBox="1"/>
          <p:nvPr/>
        </p:nvSpPr>
        <p:spPr>
          <a:xfrm>
            <a:off x="2408419" y="1316636"/>
            <a:ext cx="737516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イノベーター</a:t>
            </a:r>
          </a:p>
          <a:p>
            <a:r>
              <a:rPr lang="ja-JP" altLang="en-US" dirty="0"/>
              <a:t>新商品・サービスを最初に購入するグループ。目新しいものが好き。</a:t>
            </a:r>
            <a:endParaRPr lang="en-US" altLang="ja-JP" dirty="0"/>
          </a:p>
          <a:p>
            <a:endParaRPr lang="ja-JP" altLang="en-US" dirty="0"/>
          </a:p>
          <a:p>
            <a:r>
              <a:rPr lang="ja-JP" altLang="en-US" sz="2400" dirty="0"/>
              <a:t>アーリーアダプター</a:t>
            </a:r>
          </a:p>
          <a:p>
            <a:r>
              <a:rPr lang="ja-JP" altLang="en-US" dirty="0"/>
              <a:t>採用時期が</a:t>
            </a:r>
            <a:r>
              <a:rPr lang="en-US" altLang="ja-JP" dirty="0"/>
              <a:t>2</a:t>
            </a:r>
            <a:r>
              <a:rPr lang="ja-JP" altLang="en-US" dirty="0"/>
              <a:t>番手グループ。イノベータよりも慎重に採用を見極める。</a:t>
            </a:r>
            <a:endParaRPr lang="en-US" altLang="ja-JP" dirty="0"/>
          </a:p>
          <a:p>
            <a:r>
              <a:rPr lang="ja-JP" altLang="en-US" dirty="0"/>
              <a:t>目新しさよりも実用性を考慮。オピニオンリーダーとなるグループ。経済的にも余力がある。</a:t>
            </a:r>
          </a:p>
          <a:p>
            <a:endParaRPr lang="en-US" altLang="ja-JP" dirty="0"/>
          </a:p>
          <a:p>
            <a:r>
              <a:rPr lang="ja-JP" altLang="en-US" sz="2400" dirty="0"/>
              <a:t>アーリーマジョリティ</a:t>
            </a:r>
          </a:p>
          <a:p>
            <a:r>
              <a:rPr lang="ja-JP" altLang="en-US" dirty="0"/>
              <a:t>アーリーアダプターの評判が良ければ、新商品・サービスの採用検討を始める。数も多く、いわゆる大衆と言える。</a:t>
            </a:r>
          </a:p>
          <a:p>
            <a:endParaRPr lang="en-US" altLang="ja-JP" dirty="0"/>
          </a:p>
          <a:p>
            <a:r>
              <a:rPr lang="ja-JP" altLang="en-US" sz="2400" dirty="0"/>
              <a:t>レイトマジョリティ</a:t>
            </a:r>
          </a:p>
          <a:p>
            <a:r>
              <a:rPr lang="ja-JP" altLang="en-US" dirty="0"/>
              <a:t>大衆の中でも経済的な余力は乏しい傾向にあり、普及のピークを越えて値頃感が出てから採用するグループ。</a:t>
            </a:r>
          </a:p>
          <a:p>
            <a:endParaRPr lang="en-US" altLang="ja-JP" dirty="0"/>
          </a:p>
          <a:p>
            <a:r>
              <a:rPr lang="ja-JP" altLang="en-US" sz="2400" dirty="0"/>
              <a:t>ラガード</a:t>
            </a:r>
          </a:p>
          <a:p>
            <a:r>
              <a:rPr lang="ja-JP" altLang="en-US" dirty="0"/>
              <a:t>変化を嫌うため、新商品の採用が一番最後となるグループ。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01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471FAF-0D11-4D9F-A0E8-2914A8A69A35}"/>
              </a:ext>
            </a:extLst>
          </p:cNvPr>
          <p:cNvSpPr/>
          <p:nvPr/>
        </p:nvSpPr>
        <p:spPr>
          <a:xfrm>
            <a:off x="1546992" y="5897808"/>
            <a:ext cx="156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イノベーター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％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F1ACEE-D95D-4C04-85EC-A89B53F6F9C4}"/>
              </a:ext>
            </a:extLst>
          </p:cNvPr>
          <p:cNvSpPr/>
          <p:nvPr/>
        </p:nvSpPr>
        <p:spPr>
          <a:xfrm>
            <a:off x="3213168" y="5669487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アーリーアダプター</a:t>
            </a:r>
            <a:br>
              <a:rPr lang="en-US" altLang="ja-JP" dirty="0"/>
            </a:br>
            <a:r>
              <a:rPr lang="en-US" altLang="ja-JP" dirty="0"/>
              <a:t>13</a:t>
            </a:r>
            <a:r>
              <a:rPr lang="ja-JP" altLang="en-US" dirty="0"/>
              <a:t>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FEAA83-F879-4F55-AA19-97C75C618713}"/>
              </a:ext>
            </a:extLst>
          </p:cNvPr>
          <p:cNvSpPr/>
          <p:nvPr/>
        </p:nvSpPr>
        <p:spPr>
          <a:xfrm>
            <a:off x="4720607" y="4759990"/>
            <a:ext cx="2492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A2CDA6-1B04-420D-95EE-558C22C533AD}"/>
              </a:ext>
            </a:extLst>
          </p:cNvPr>
          <p:cNvSpPr/>
          <p:nvPr/>
        </p:nvSpPr>
        <p:spPr>
          <a:xfrm>
            <a:off x="6104502" y="3307601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レイトマジョリティ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C6B6BE-2B1D-4DCE-9541-828169B56AA3}"/>
              </a:ext>
            </a:extLst>
          </p:cNvPr>
          <p:cNvSpPr/>
          <p:nvPr/>
        </p:nvSpPr>
        <p:spPr>
          <a:xfrm>
            <a:off x="8131420" y="2428937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ラガード</a:t>
            </a:r>
            <a:endParaRPr lang="en-US" altLang="ja-JP" dirty="0"/>
          </a:p>
          <a:p>
            <a:pPr algn="ctr"/>
            <a:r>
              <a:rPr lang="en-US" altLang="ja-JP" dirty="0"/>
              <a:t>16</a:t>
            </a:r>
            <a:r>
              <a:rPr lang="ja-JP" altLang="en-US" dirty="0"/>
              <a:t>％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633A7A4-4217-4199-951C-460EBEF15736}"/>
              </a:ext>
            </a:extLst>
          </p:cNvPr>
          <p:cNvSpPr/>
          <p:nvPr/>
        </p:nvSpPr>
        <p:spPr>
          <a:xfrm>
            <a:off x="1145471" y="2312903"/>
            <a:ext cx="8523318" cy="4178330"/>
          </a:xfrm>
          <a:custGeom>
            <a:avLst/>
            <a:gdLst>
              <a:gd name="connsiteX0" fmla="*/ 0 w 9154049"/>
              <a:gd name="connsiteY0" fmla="*/ 3153112 h 3153112"/>
              <a:gd name="connsiteX1" fmla="*/ 1366576 w 9154049"/>
              <a:gd name="connsiteY1" fmla="*/ 3112918 h 3153112"/>
              <a:gd name="connsiteX2" fmla="*/ 2632668 w 9154049"/>
              <a:gd name="connsiteY2" fmla="*/ 2942096 h 3153112"/>
              <a:gd name="connsiteX3" fmla="*/ 3908809 w 9154049"/>
              <a:gd name="connsiteY3" fmla="*/ 2268857 h 3153112"/>
              <a:gd name="connsiteX4" fmla="*/ 5074418 w 9154049"/>
              <a:gd name="connsiteY4" fmla="*/ 1053006 h 3153112"/>
              <a:gd name="connsiteX5" fmla="*/ 5898383 w 9154049"/>
              <a:gd name="connsiteY5" fmla="*/ 520444 h 3153112"/>
              <a:gd name="connsiteX6" fmla="*/ 6923315 w 9154049"/>
              <a:gd name="connsiteY6" fmla="*/ 208945 h 3153112"/>
              <a:gd name="connsiteX7" fmla="*/ 8269794 w 9154049"/>
              <a:gd name="connsiteY7" fmla="*/ 18026 h 3153112"/>
              <a:gd name="connsiteX8" fmla="*/ 9154049 w 9154049"/>
              <a:gd name="connsiteY8" fmla="*/ 7978 h 3153112"/>
              <a:gd name="connsiteX9" fmla="*/ 9154049 w 9154049"/>
              <a:gd name="connsiteY9" fmla="*/ 7978 h 315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4049" h="3153112">
                <a:moveTo>
                  <a:pt x="0" y="3153112"/>
                </a:moveTo>
                <a:cubicBezTo>
                  <a:pt x="463899" y="3150599"/>
                  <a:pt x="927798" y="3148087"/>
                  <a:pt x="1366576" y="3112918"/>
                </a:cubicBezTo>
                <a:cubicBezTo>
                  <a:pt x="1805354" y="3077749"/>
                  <a:pt x="2208963" y="3082773"/>
                  <a:pt x="2632668" y="2942096"/>
                </a:cubicBezTo>
                <a:cubicBezTo>
                  <a:pt x="3056373" y="2801419"/>
                  <a:pt x="3501851" y="2583705"/>
                  <a:pt x="3908809" y="2268857"/>
                </a:cubicBezTo>
                <a:cubicBezTo>
                  <a:pt x="4315767" y="1954009"/>
                  <a:pt x="4742822" y="1344408"/>
                  <a:pt x="5074418" y="1053006"/>
                </a:cubicBezTo>
                <a:cubicBezTo>
                  <a:pt x="5406014" y="761604"/>
                  <a:pt x="5590233" y="661121"/>
                  <a:pt x="5898383" y="520444"/>
                </a:cubicBezTo>
                <a:cubicBezTo>
                  <a:pt x="6206533" y="379767"/>
                  <a:pt x="6528080" y="292681"/>
                  <a:pt x="6923315" y="208945"/>
                </a:cubicBezTo>
                <a:cubicBezTo>
                  <a:pt x="7318550" y="125209"/>
                  <a:pt x="7898005" y="51520"/>
                  <a:pt x="8269794" y="18026"/>
                </a:cubicBezTo>
                <a:cubicBezTo>
                  <a:pt x="8641583" y="-15469"/>
                  <a:pt x="9154049" y="7978"/>
                  <a:pt x="9154049" y="7978"/>
                </a:cubicBezTo>
                <a:lnTo>
                  <a:pt x="9154049" y="7978"/>
                </a:lnTo>
              </a:path>
            </a:pathLst>
          </a:custGeom>
          <a:noFill/>
          <a:ln w="34925">
            <a:solidFill>
              <a:srgbClr val="1E0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EAA33D7-C36E-4FB2-B4FC-269A10A326FE}"/>
              </a:ext>
            </a:extLst>
          </p:cNvPr>
          <p:cNvCxnSpPr>
            <a:cxnSpLocks/>
          </p:cNvCxnSpPr>
          <p:nvPr/>
        </p:nvCxnSpPr>
        <p:spPr>
          <a:xfrm flipH="1">
            <a:off x="1145472" y="6511329"/>
            <a:ext cx="9290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E3A9531-E667-476D-B10A-C753193BFA38}"/>
              </a:ext>
            </a:extLst>
          </p:cNvPr>
          <p:cNvCxnSpPr>
            <a:cxnSpLocks/>
          </p:cNvCxnSpPr>
          <p:nvPr/>
        </p:nvCxnSpPr>
        <p:spPr>
          <a:xfrm flipV="1">
            <a:off x="1145471" y="1901371"/>
            <a:ext cx="0" cy="46300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楕円 28">
            <a:extLst>
              <a:ext uri="{FF2B5EF4-FFF2-40B4-BE49-F238E27FC236}">
                <a16:creationId xmlns:a16="http://schemas.microsoft.com/office/drawing/2014/main" id="{236789CB-0441-481C-96B5-C7431D59F5D3}"/>
              </a:ext>
            </a:extLst>
          </p:cNvPr>
          <p:cNvSpPr/>
          <p:nvPr/>
        </p:nvSpPr>
        <p:spPr>
          <a:xfrm>
            <a:off x="1471673" y="6175590"/>
            <a:ext cx="1863263" cy="369332"/>
          </a:xfrm>
          <a:prstGeom prst="ellipse">
            <a:avLst/>
          </a:prstGeom>
          <a:noFill/>
          <a:ln w="317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DCF0FE33-8E77-489A-9EF8-BC23A5DFA581}"/>
              </a:ext>
            </a:extLst>
          </p:cNvPr>
          <p:cNvSpPr/>
          <p:nvPr/>
        </p:nvSpPr>
        <p:spPr>
          <a:xfrm>
            <a:off x="7518409" y="2262532"/>
            <a:ext cx="2076650" cy="8127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A206880-F551-45D7-9E78-32C9F8AB797F}"/>
              </a:ext>
            </a:extLst>
          </p:cNvPr>
          <p:cNvSpPr/>
          <p:nvPr/>
        </p:nvSpPr>
        <p:spPr>
          <a:xfrm>
            <a:off x="4561965" y="4294613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4F47DDB-9C9D-4681-8E37-074DEF184191}"/>
              </a:ext>
            </a:extLst>
          </p:cNvPr>
          <p:cNvSpPr/>
          <p:nvPr/>
        </p:nvSpPr>
        <p:spPr>
          <a:xfrm>
            <a:off x="3209944" y="5375503"/>
            <a:ext cx="1892375" cy="957301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E4FFB6B-48FB-49FC-B8A1-AB6D4075A97D}"/>
              </a:ext>
            </a:extLst>
          </p:cNvPr>
          <p:cNvSpPr/>
          <p:nvPr/>
        </p:nvSpPr>
        <p:spPr>
          <a:xfrm>
            <a:off x="5779795" y="2932477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46">
            <a:extLst>
              <a:ext uri="{FF2B5EF4-FFF2-40B4-BE49-F238E27FC236}">
                <a16:creationId xmlns:a16="http://schemas.microsoft.com/office/drawing/2014/main" id="{DF157421-8A1A-413A-9A0F-172AF59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34" y="2312903"/>
            <a:ext cx="7305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普及率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38" name="正方形/長方形 48">
            <a:extLst>
              <a:ext uri="{FF2B5EF4-FFF2-40B4-BE49-F238E27FC236}">
                <a16:creationId xmlns:a16="http://schemas.microsoft.com/office/drawing/2014/main" id="{50555197-60F1-4C02-9F80-B56182E2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992" y="6053848"/>
            <a:ext cx="654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DA361E97-BF61-4428-B1DA-C6D3AE57A4E6}"/>
              </a:ext>
            </a:extLst>
          </p:cNvPr>
          <p:cNvSpPr/>
          <p:nvPr/>
        </p:nvSpPr>
        <p:spPr>
          <a:xfrm rot="19855095">
            <a:off x="1640182" y="4870211"/>
            <a:ext cx="700626" cy="93226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71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F1ACEE-D95D-4C04-85EC-A89B53F6F9C4}"/>
              </a:ext>
            </a:extLst>
          </p:cNvPr>
          <p:cNvSpPr/>
          <p:nvPr/>
        </p:nvSpPr>
        <p:spPr>
          <a:xfrm>
            <a:off x="3213168" y="5669487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アーリーアダプター</a:t>
            </a:r>
            <a:br>
              <a:rPr lang="en-US" altLang="ja-JP" dirty="0"/>
            </a:br>
            <a:r>
              <a:rPr lang="en-US" altLang="ja-JP" dirty="0"/>
              <a:t>13</a:t>
            </a:r>
            <a:r>
              <a:rPr lang="ja-JP" altLang="en-US" dirty="0"/>
              <a:t>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FEAA83-F879-4F55-AA19-97C75C618713}"/>
              </a:ext>
            </a:extLst>
          </p:cNvPr>
          <p:cNvSpPr/>
          <p:nvPr/>
        </p:nvSpPr>
        <p:spPr>
          <a:xfrm>
            <a:off x="4720607" y="4759990"/>
            <a:ext cx="2492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A2CDA6-1B04-420D-95EE-558C22C533AD}"/>
              </a:ext>
            </a:extLst>
          </p:cNvPr>
          <p:cNvSpPr/>
          <p:nvPr/>
        </p:nvSpPr>
        <p:spPr>
          <a:xfrm>
            <a:off x="6104502" y="3307601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レイトマジョリティ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C6B6BE-2B1D-4DCE-9541-828169B56AA3}"/>
              </a:ext>
            </a:extLst>
          </p:cNvPr>
          <p:cNvSpPr/>
          <p:nvPr/>
        </p:nvSpPr>
        <p:spPr>
          <a:xfrm>
            <a:off x="8131420" y="2428937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ラガード</a:t>
            </a:r>
            <a:endParaRPr lang="en-US" altLang="ja-JP" dirty="0"/>
          </a:p>
          <a:p>
            <a:pPr algn="ctr"/>
            <a:r>
              <a:rPr lang="en-US" altLang="ja-JP" dirty="0"/>
              <a:t>16</a:t>
            </a:r>
            <a:r>
              <a:rPr lang="ja-JP" altLang="en-US" dirty="0"/>
              <a:t>％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633A7A4-4217-4199-951C-460EBEF15736}"/>
              </a:ext>
            </a:extLst>
          </p:cNvPr>
          <p:cNvSpPr/>
          <p:nvPr/>
        </p:nvSpPr>
        <p:spPr>
          <a:xfrm>
            <a:off x="1145471" y="2312903"/>
            <a:ext cx="8523318" cy="4178330"/>
          </a:xfrm>
          <a:custGeom>
            <a:avLst/>
            <a:gdLst>
              <a:gd name="connsiteX0" fmla="*/ 0 w 9154049"/>
              <a:gd name="connsiteY0" fmla="*/ 3153112 h 3153112"/>
              <a:gd name="connsiteX1" fmla="*/ 1366576 w 9154049"/>
              <a:gd name="connsiteY1" fmla="*/ 3112918 h 3153112"/>
              <a:gd name="connsiteX2" fmla="*/ 2632668 w 9154049"/>
              <a:gd name="connsiteY2" fmla="*/ 2942096 h 3153112"/>
              <a:gd name="connsiteX3" fmla="*/ 3908809 w 9154049"/>
              <a:gd name="connsiteY3" fmla="*/ 2268857 h 3153112"/>
              <a:gd name="connsiteX4" fmla="*/ 5074418 w 9154049"/>
              <a:gd name="connsiteY4" fmla="*/ 1053006 h 3153112"/>
              <a:gd name="connsiteX5" fmla="*/ 5898383 w 9154049"/>
              <a:gd name="connsiteY5" fmla="*/ 520444 h 3153112"/>
              <a:gd name="connsiteX6" fmla="*/ 6923315 w 9154049"/>
              <a:gd name="connsiteY6" fmla="*/ 208945 h 3153112"/>
              <a:gd name="connsiteX7" fmla="*/ 8269794 w 9154049"/>
              <a:gd name="connsiteY7" fmla="*/ 18026 h 3153112"/>
              <a:gd name="connsiteX8" fmla="*/ 9154049 w 9154049"/>
              <a:gd name="connsiteY8" fmla="*/ 7978 h 3153112"/>
              <a:gd name="connsiteX9" fmla="*/ 9154049 w 9154049"/>
              <a:gd name="connsiteY9" fmla="*/ 7978 h 315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4049" h="3153112">
                <a:moveTo>
                  <a:pt x="0" y="3153112"/>
                </a:moveTo>
                <a:cubicBezTo>
                  <a:pt x="463899" y="3150599"/>
                  <a:pt x="927798" y="3148087"/>
                  <a:pt x="1366576" y="3112918"/>
                </a:cubicBezTo>
                <a:cubicBezTo>
                  <a:pt x="1805354" y="3077749"/>
                  <a:pt x="2208963" y="3082773"/>
                  <a:pt x="2632668" y="2942096"/>
                </a:cubicBezTo>
                <a:cubicBezTo>
                  <a:pt x="3056373" y="2801419"/>
                  <a:pt x="3501851" y="2583705"/>
                  <a:pt x="3908809" y="2268857"/>
                </a:cubicBezTo>
                <a:cubicBezTo>
                  <a:pt x="4315767" y="1954009"/>
                  <a:pt x="4742822" y="1344408"/>
                  <a:pt x="5074418" y="1053006"/>
                </a:cubicBezTo>
                <a:cubicBezTo>
                  <a:pt x="5406014" y="761604"/>
                  <a:pt x="5590233" y="661121"/>
                  <a:pt x="5898383" y="520444"/>
                </a:cubicBezTo>
                <a:cubicBezTo>
                  <a:pt x="6206533" y="379767"/>
                  <a:pt x="6528080" y="292681"/>
                  <a:pt x="6923315" y="208945"/>
                </a:cubicBezTo>
                <a:cubicBezTo>
                  <a:pt x="7318550" y="125209"/>
                  <a:pt x="7898005" y="51520"/>
                  <a:pt x="8269794" y="18026"/>
                </a:cubicBezTo>
                <a:cubicBezTo>
                  <a:pt x="8641583" y="-15469"/>
                  <a:pt x="9154049" y="7978"/>
                  <a:pt x="9154049" y="7978"/>
                </a:cubicBezTo>
                <a:lnTo>
                  <a:pt x="9154049" y="7978"/>
                </a:lnTo>
              </a:path>
            </a:pathLst>
          </a:custGeom>
          <a:noFill/>
          <a:ln w="34925">
            <a:solidFill>
              <a:srgbClr val="1E0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EAA33D7-C36E-4FB2-B4FC-269A10A326FE}"/>
              </a:ext>
            </a:extLst>
          </p:cNvPr>
          <p:cNvCxnSpPr>
            <a:cxnSpLocks/>
          </p:cNvCxnSpPr>
          <p:nvPr/>
        </p:nvCxnSpPr>
        <p:spPr>
          <a:xfrm flipH="1">
            <a:off x="1145472" y="6511329"/>
            <a:ext cx="9290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E3A9531-E667-476D-B10A-C753193BFA38}"/>
              </a:ext>
            </a:extLst>
          </p:cNvPr>
          <p:cNvCxnSpPr>
            <a:cxnSpLocks/>
          </p:cNvCxnSpPr>
          <p:nvPr/>
        </p:nvCxnSpPr>
        <p:spPr>
          <a:xfrm flipV="1">
            <a:off x="1145471" y="1901371"/>
            <a:ext cx="0" cy="46300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楕円 29">
            <a:extLst>
              <a:ext uri="{FF2B5EF4-FFF2-40B4-BE49-F238E27FC236}">
                <a16:creationId xmlns:a16="http://schemas.microsoft.com/office/drawing/2014/main" id="{DCF0FE33-8E77-489A-9EF8-BC23A5DFA581}"/>
              </a:ext>
            </a:extLst>
          </p:cNvPr>
          <p:cNvSpPr/>
          <p:nvPr/>
        </p:nvSpPr>
        <p:spPr>
          <a:xfrm>
            <a:off x="7518409" y="2262532"/>
            <a:ext cx="2076650" cy="8127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A206880-F551-45D7-9E78-32C9F8AB797F}"/>
              </a:ext>
            </a:extLst>
          </p:cNvPr>
          <p:cNvSpPr/>
          <p:nvPr/>
        </p:nvSpPr>
        <p:spPr>
          <a:xfrm>
            <a:off x="4561965" y="4294613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4F47DDB-9C9D-4681-8E37-074DEF184191}"/>
              </a:ext>
            </a:extLst>
          </p:cNvPr>
          <p:cNvSpPr/>
          <p:nvPr/>
        </p:nvSpPr>
        <p:spPr>
          <a:xfrm>
            <a:off x="3209944" y="5375503"/>
            <a:ext cx="1892375" cy="957301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E4FFB6B-48FB-49FC-B8A1-AB6D4075A97D}"/>
              </a:ext>
            </a:extLst>
          </p:cNvPr>
          <p:cNvSpPr/>
          <p:nvPr/>
        </p:nvSpPr>
        <p:spPr>
          <a:xfrm>
            <a:off x="5779795" y="2932477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46">
            <a:extLst>
              <a:ext uri="{FF2B5EF4-FFF2-40B4-BE49-F238E27FC236}">
                <a16:creationId xmlns:a16="http://schemas.microsoft.com/office/drawing/2014/main" id="{DF157421-8A1A-413A-9A0F-172AF59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34" y="2312903"/>
            <a:ext cx="7305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普及率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38" name="正方形/長方形 48">
            <a:extLst>
              <a:ext uri="{FF2B5EF4-FFF2-40B4-BE49-F238E27FC236}">
                <a16:creationId xmlns:a16="http://schemas.microsoft.com/office/drawing/2014/main" id="{50555197-60F1-4C02-9F80-B56182E2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992" y="6053848"/>
            <a:ext cx="654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DA361E97-BF61-4428-B1DA-C6D3AE57A4E6}"/>
              </a:ext>
            </a:extLst>
          </p:cNvPr>
          <p:cNvSpPr/>
          <p:nvPr/>
        </p:nvSpPr>
        <p:spPr>
          <a:xfrm rot="19855095">
            <a:off x="3002925" y="4306543"/>
            <a:ext cx="700626" cy="93226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92DA833-4954-491A-8101-C478C6E46213}"/>
              </a:ext>
            </a:extLst>
          </p:cNvPr>
          <p:cNvSpPr/>
          <p:nvPr/>
        </p:nvSpPr>
        <p:spPr>
          <a:xfrm>
            <a:off x="1546992" y="5897808"/>
            <a:ext cx="156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イノベーター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％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FFD08E20-AC8B-4F95-8639-B2D399A38D11}"/>
              </a:ext>
            </a:extLst>
          </p:cNvPr>
          <p:cNvSpPr/>
          <p:nvPr/>
        </p:nvSpPr>
        <p:spPr>
          <a:xfrm>
            <a:off x="1442561" y="6175590"/>
            <a:ext cx="1892375" cy="3693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76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FEAA83-F879-4F55-AA19-97C75C618713}"/>
              </a:ext>
            </a:extLst>
          </p:cNvPr>
          <p:cNvSpPr/>
          <p:nvPr/>
        </p:nvSpPr>
        <p:spPr>
          <a:xfrm>
            <a:off x="4720607" y="4759990"/>
            <a:ext cx="2492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アーリーマジョリティ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EA2CDA6-1B04-420D-95EE-558C22C533AD}"/>
              </a:ext>
            </a:extLst>
          </p:cNvPr>
          <p:cNvSpPr/>
          <p:nvPr/>
        </p:nvSpPr>
        <p:spPr>
          <a:xfrm>
            <a:off x="6104502" y="3307601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レイトマジョリティ</a:t>
            </a:r>
            <a:br>
              <a:rPr lang="en-US" altLang="ja-JP" dirty="0"/>
            </a:br>
            <a:r>
              <a:rPr lang="en-US" altLang="ja-JP" dirty="0"/>
              <a:t>34</a:t>
            </a:r>
            <a:r>
              <a:rPr lang="ja-JP" altLang="en-US" dirty="0"/>
              <a:t>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C6B6BE-2B1D-4DCE-9541-828169B56AA3}"/>
              </a:ext>
            </a:extLst>
          </p:cNvPr>
          <p:cNvSpPr/>
          <p:nvPr/>
        </p:nvSpPr>
        <p:spPr>
          <a:xfrm>
            <a:off x="8131420" y="2428937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ラガード</a:t>
            </a:r>
            <a:endParaRPr lang="en-US" altLang="ja-JP" dirty="0"/>
          </a:p>
          <a:p>
            <a:pPr algn="ctr"/>
            <a:r>
              <a:rPr lang="en-US" altLang="ja-JP" dirty="0"/>
              <a:t>16</a:t>
            </a:r>
            <a:r>
              <a:rPr lang="ja-JP" altLang="en-US" dirty="0"/>
              <a:t>％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633A7A4-4217-4199-951C-460EBEF15736}"/>
              </a:ext>
            </a:extLst>
          </p:cNvPr>
          <p:cNvSpPr/>
          <p:nvPr/>
        </p:nvSpPr>
        <p:spPr>
          <a:xfrm>
            <a:off x="1145471" y="2312903"/>
            <a:ext cx="8523318" cy="4178330"/>
          </a:xfrm>
          <a:custGeom>
            <a:avLst/>
            <a:gdLst>
              <a:gd name="connsiteX0" fmla="*/ 0 w 9154049"/>
              <a:gd name="connsiteY0" fmla="*/ 3153112 h 3153112"/>
              <a:gd name="connsiteX1" fmla="*/ 1366576 w 9154049"/>
              <a:gd name="connsiteY1" fmla="*/ 3112918 h 3153112"/>
              <a:gd name="connsiteX2" fmla="*/ 2632668 w 9154049"/>
              <a:gd name="connsiteY2" fmla="*/ 2942096 h 3153112"/>
              <a:gd name="connsiteX3" fmla="*/ 3908809 w 9154049"/>
              <a:gd name="connsiteY3" fmla="*/ 2268857 h 3153112"/>
              <a:gd name="connsiteX4" fmla="*/ 5074418 w 9154049"/>
              <a:gd name="connsiteY4" fmla="*/ 1053006 h 3153112"/>
              <a:gd name="connsiteX5" fmla="*/ 5898383 w 9154049"/>
              <a:gd name="connsiteY5" fmla="*/ 520444 h 3153112"/>
              <a:gd name="connsiteX6" fmla="*/ 6923315 w 9154049"/>
              <a:gd name="connsiteY6" fmla="*/ 208945 h 3153112"/>
              <a:gd name="connsiteX7" fmla="*/ 8269794 w 9154049"/>
              <a:gd name="connsiteY7" fmla="*/ 18026 h 3153112"/>
              <a:gd name="connsiteX8" fmla="*/ 9154049 w 9154049"/>
              <a:gd name="connsiteY8" fmla="*/ 7978 h 3153112"/>
              <a:gd name="connsiteX9" fmla="*/ 9154049 w 9154049"/>
              <a:gd name="connsiteY9" fmla="*/ 7978 h 315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4049" h="3153112">
                <a:moveTo>
                  <a:pt x="0" y="3153112"/>
                </a:moveTo>
                <a:cubicBezTo>
                  <a:pt x="463899" y="3150599"/>
                  <a:pt x="927798" y="3148087"/>
                  <a:pt x="1366576" y="3112918"/>
                </a:cubicBezTo>
                <a:cubicBezTo>
                  <a:pt x="1805354" y="3077749"/>
                  <a:pt x="2208963" y="3082773"/>
                  <a:pt x="2632668" y="2942096"/>
                </a:cubicBezTo>
                <a:cubicBezTo>
                  <a:pt x="3056373" y="2801419"/>
                  <a:pt x="3501851" y="2583705"/>
                  <a:pt x="3908809" y="2268857"/>
                </a:cubicBezTo>
                <a:cubicBezTo>
                  <a:pt x="4315767" y="1954009"/>
                  <a:pt x="4742822" y="1344408"/>
                  <a:pt x="5074418" y="1053006"/>
                </a:cubicBezTo>
                <a:cubicBezTo>
                  <a:pt x="5406014" y="761604"/>
                  <a:pt x="5590233" y="661121"/>
                  <a:pt x="5898383" y="520444"/>
                </a:cubicBezTo>
                <a:cubicBezTo>
                  <a:pt x="6206533" y="379767"/>
                  <a:pt x="6528080" y="292681"/>
                  <a:pt x="6923315" y="208945"/>
                </a:cubicBezTo>
                <a:cubicBezTo>
                  <a:pt x="7318550" y="125209"/>
                  <a:pt x="7898005" y="51520"/>
                  <a:pt x="8269794" y="18026"/>
                </a:cubicBezTo>
                <a:cubicBezTo>
                  <a:pt x="8641583" y="-15469"/>
                  <a:pt x="9154049" y="7978"/>
                  <a:pt x="9154049" y="7978"/>
                </a:cubicBezTo>
                <a:lnTo>
                  <a:pt x="9154049" y="7978"/>
                </a:lnTo>
              </a:path>
            </a:pathLst>
          </a:custGeom>
          <a:noFill/>
          <a:ln w="34925">
            <a:solidFill>
              <a:srgbClr val="1E0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EAA33D7-C36E-4FB2-B4FC-269A10A326FE}"/>
              </a:ext>
            </a:extLst>
          </p:cNvPr>
          <p:cNvCxnSpPr>
            <a:cxnSpLocks/>
          </p:cNvCxnSpPr>
          <p:nvPr/>
        </p:nvCxnSpPr>
        <p:spPr>
          <a:xfrm flipH="1">
            <a:off x="1145472" y="6511329"/>
            <a:ext cx="92902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E3A9531-E667-476D-B10A-C753193BFA38}"/>
              </a:ext>
            </a:extLst>
          </p:cNvPr>
          <p:cNvCxnSpPr>
            <a:cxnSpLocks/>
          </p:cNvCxnSpPr>
          <p:nvPr/>
        </p:nvCxnSpPr>
        <p:spPr>
          <a:xfrm flipV="1">
            <a:off x="1145471" y="1901371"/>
            <a:ext cx="0" cy="46300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楕円 29">
            <a:extLst>
              <a:ext uri="{FF2B5EF4-FFF2-40B4-BE49-F238E27FC236}">
                <a16:creationId xmlns:a16="http://schemas.microsoft.com/office/drawing/2014/main" id="{DCF0FE33-8E77-489A-9EF8-BC23A5DFA581}"/>
              </a:ext>
            </a:extLst>
          </p:cNvPr>
          <p:cNvSpPr/>
          <p:nvPr/>
        </p:nvSpPr>
        <p:spPr>
          <a:xfrm>
            <a:off x="7518409" y="2262532"/>
            <a:ext cx="2076650" cy="8127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A206880-F551-45D7-9E78-32C9F8AB797F}"/>
              </a:ext>
            </a:extLst>
          </p:cNvPr>
          <p:cNvSpPr/>
          <p:nvPr/>
        </p:nvSpPr>
        <p:spPr>
          <a:xfrm>
            <a:off x="4561965" y="4294613"/>
            <a:ext cx="2651632" cy="141248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E4FFB6B-48FB-49FC-B8A1-AB6D4075A97D}"/>
              </a:ext>
            </a:extLst>
          </p:cNvPr>
          <p:cNvSpPr/>
          <p:nvPr/>
        </p:nvSpPr>
        <p:spPr>
          <a:xfrm>
            <a:off x="5779795" y="2932477"/>
            <a:ext cx="2651632" cy="14124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46">
            <a:extLst>
              <a:ext uri="{FF2B5EF4-FFF2-40B4-BE49-F238E27FC236}">
                <a16:creationId xmlns:a16="http://schemas.microsoft.com/office/drawing/2014/main" id="{DF157421-8A1A-413A-9A0F-172AF5906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34" y="2312903"/>
            <a:ext cx="7305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普及率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38" name="正方形/長方形 48">
            <a:extLst>
              <a:ext uri="{FF2B5EF4-FFF2-40B4-BE49-F238E27FC236}">
                <a16:creationId xmlns:a16="http://schemas.microsoft.com/office/drawing/2014/main" id="{50555197-60F1-4C02-9F80-B56182E2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4992" y="6053848"/>
            <a:ext cx="654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DA361E97-BF61-4428-B1DA-C6D3AE57A4E6}"/>
              </a:ext>
            </a:extLst>
          </p:cNvPr>
          <p:cNvSpPr/>
          <p:nvPr/>
        </p:nvSpPr>
        <p:spPr>
          <a:xfrm rot="19855095">
            <a:off x="3723991" y="3985903"/>
            <a:ext cx="700626" cy="93226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92DA833-4954-491A-8101-C478C6E46213}"/>
              </a:ext>
            </a:extLst>
          </p:cNvPr>
          <p:cNvSpPr/>
          <p:nvPr/>
        </p:nvSpPr>
        <p:spPr>
          <a:xfrm>
            <a:off x="1546992" y="5897808"/>
            <a:ext cx="156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イノベーター</a:t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％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FFD08E20-AC8B-4F95-8639-B2D399A38D11}"/>
              </a:ext>
            </a:extLst>
          </p:cNvPr>
          <p:cNvSpPr/>
          <p:nvPr/>
        </p:nvSpPr>
        <p:spPr>
          <a:xfrm>
            <a:off x="1442561" y="6175590"/>
            <a:ext cx="1892375" cy="36933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63A0B2B-E196-483D-9413-532977158976}"/>
              </a:ext>
            </a:extLst>
          </p:cNvPr>
          <p:cNvSpPr/>
          <p:nvPr/>
        </p:nvSpPr>
        <p:spPr>
          <a:xfrm>
            <a:off x="3213168" y="5669487"/>
            <a:ext cx="2262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アーリーアダプター</a:t>
            </a:r>
            <a:br>
              <a:rPr lang="en-US" altLang="ja-JP" dirty="0"/>
            </a:br>
            <a:r>
              <a:rPr lang="en-US" altLang="ja-JP" dirty="0"/>
              <a:t>13</a:t>
            </a:r>
            <a:r>
              <a:rPr lang="ja-JP" altLang="en-US" dirty="0"/>
              <a:t>％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B70C5F00-842D-427A-8985-30728F3A8817}"/>
              </a:ext>
            </a:extLst>
          </p:cNvPr>
          <p:cNvSpPr/>
          <p:nvPr/>
        </p:nvSpPr>
        <p:spPr>
          <a:xfrm>
            <a:off x="3209944" y="5375503"/>
            <a:ext cx="1892375" cy="957301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星: 10 pt 3">
            <a:extLst>
              <a:ext uri="{FF2B5EF4-FFF2-40B4-BE49-F238E27FC236}">
                <a16:creationId xmlns:a16="http://schemas.microsoft.com/office/drawing/2014/main" id="{D15A4705-7D7C-4D85-95F3-3A9FCFF32E5A}"/>
              </a:ext>
            </a:extLst>
          </p:cNvPr>
          <p:cNvSpPr/>
          <p:nvPr/>
        </p:nvSpPr>
        <p:spPr>
          <a:xfrm>
            <a:off x="4170041" y="5060762"/>
            <a:ext cx="1065432" cy="646331"/>
          </a:xfrm>
          <a:prstGeom prst="star10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AA0437-63FC-43F4-87A8-4B47D5DA4F39}"/>
              </a:ext>
            </a:extLst>
          </p:cNvPr>
          <p:cNvSpPr txBox="1"/>
          <p:nvPr/>
        </p:nvSpPr>
        <p:spPr>
          <a:xfrm>
            <a:off x="4132213" y="5212698"/>
            <a:ext cx="1209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キャズム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3FB3A1B-BAC9-4E03-8FDD-974E60F777A4}"/>
              </a:ext>
            </a:extLst>
          </p:cNvPr>
          <p:cNvSpPr/>
          <p:nvPr/>
        </p:nvSpPr>
        <p:spPr>
          <a:xfrm>
            <a:off x="1245041" y="3315551"/>
            <a:ext cx="4979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アーリーアダプター止まりとなってしまい</a:t>
            </a:r>
            <a:br>
              <a:rPr lang="en-US" altLang="ja-JP" dirty="0"/>
            </a:br>
            <a:r>
              <a:rPr lang="ja-JP" altLang="en-US" dirty="0"/>
              <a:t>順調に普及していかない例が少なくない。</a:t>
            </a:r>
          </a:p>
        </p:txBody>
      </p:sp>
    </p:spTree>
    <p:extLst>
      <p:ext uri="{BB962C8B-B14F-4D97-AF65-F5344CB8AC3E}">
        <p14:creationId xmlns:p14="http://schemas.microsoft.com/office/powerpoint/2010/main" val="76660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7A4B3-57EE-466C-9E9F-8C5EBE5C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00"/>
            <a:ext cx="12192000" cy="1036499"/>
          </a:xfrm>
        </p:spPr>
        <p:txBody>
          <a:bodyPr/>
          <a:lstStyle/>
          <a:p>
            <a:r>
              <a:rPr kumimoji="1" lang="ja-JP" altLang="en-US" dirty="0"/>
              <a:t>プロダクトライフ論　＋　イノベーター論</a:t>
            </a:r>
          </a:p>
        </p:txBody>
      </p:sp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E5CA39C3-F9B6-4664-A44E-230A7AE33F76}"/>
              </a:ext>
            </a:extLst>
          </p:cNvPr>
          <p:cNvSpPr/>
          <p:nvPr/>
        </p:nvSpPr>
        <p:spPr>
          <a:xfrm>
            <a:off x="1321964" y="1690688"/>
            <a:ext cx="9797137" cy="231111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17B5ABBA-8ADB-42A9-848E-D7D3ACBD5E48}"/>
              </a:ext>
            </a:extLst>
          </p:cNvPr>
          <p:cNvSpPr/>
          <p:nvPr/>
        </p:nvSpPr>
        <p:spPr>
          <a:xfrm>
            <a:off x="1321964" y="3429001"/>
            <a:ext cx="6380247" cy="3089078"/>
          </a:xfrm>
          <a:custGeom>
            <a:avLst/>
            <a:gdLst>
              <a:gd name="connsiteX0" fmla="*/ 0 w 9154049"/>
              <a:gd name="connsiteY0" fmla="*/ 3153112 h 3153112"/>
              <a:gd name="connsiteX1" fmla="*/ 1366576 w 9154049"/>
              <a:gd name="connsiteY1" fmla="*/ 3112918 h 3153112"/>
              <a:gd name="connsiteX2" fmla="*/ 2632668 w 9154049"/>
              <a:gd name="connsiteY2" fmla="*/ 2942096 h 3153112"/>
              <a:gd name="connsiteX3" fmla="*/ 3908809 w 9154049"/>
              <a:gd name="connsiteY3" fmla="*/ 2268857 h 3153112"/>
              <a:gd name="connsiteX4" fmla="*/ 5074418 w 9154049"/>
              <a:gd name="connsiteY4" fmla="*/ 1053006 h 3153112"/>
              <a:gd name="connsiteX5" fmla="*/ 5898383 w 9154049"/>
              <a:gd name="connsiteY5" fmla="*/ 520444 h 3153112"/>
              <a:gd name="connsiteX6" fmla="*/ 6923315 w 9154049"/>
              <a:gd name="connsiteY6" fmla="*/ 208945 h 3153112"/>
              <a:gd name="connsiteX7" fmla="*/ 8269794 w 9154049"/>
              <a:gd name="connsiteY7" fmla="*/ 18026 h 3153112"/>
              <a:gd name="connsiteX8" fmla="*/ 9154049 w 9154049"/>
              <a:gd name="connsiteY8" fmla="*/ 7978 h 3153112"/>
              <a:gd name="connsiteX9" fmla="*/ 9154049 w 9154049"/>
              <a:gd name="connsiteY9" fmla="*/ 7978 h 315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4049" h="3153112">
                <a:moveTo>
                  <a:pt x="0" y="3153112"/>
                </a:moveTo>
                <a:cubicBezTo>
                  <a:pt x="463899" y="3150599"/>
                  <a:pt x="927798" y="3148087"/>
                  <a:pt x="1366576" y="3112918"/>
                </a:cubicBezTo>
                <a:cubicBezTo>
                  <a:pt x="1805354" y="3077749"/>
                  <a:pt x="2208963" y="3082773"/>
                  <a:pt x="2632668" y="2942096"/>
                </a:cubicBezTo>
                <a:cubicBezTo>
                  <a:pt x="3056373" y="2801419"/>
                  <a:pt x="3501851" y="2583705"/>
                  <a:pt x="3908809" y="2268857"/>
                </a:cubicBezTo>
                <a:cubicBezTo>
                  <a:pt x="4315767" y="1954009"/>
                  <a:pt x="4742822" y="1344408"/>
                  <a:pt x="5074418" y="1053006"/>
                </a:cubicBezTo>
                <a:cubicBezTo>
                  <a:pt x="5406014" y="761604"/>
                  <a:pt x="5590233" y="661121"/>
                  <a:pt x="5898383" y="520444"/>
                </a:cubicBezTo>
                <a:cubicBezTo>
                  <a:pt x="6206533" y="379767"/>
                  <a:pt x="6528080" y="292681"/>
                  <a:pt x="6923315" y="208945"/>
                </a:cubicBezTo>
                <a:cubicBezTo>
                  <a:pt x="7318550" y="125209"/>
                  <a:pt x="7898005" y="51520"/>
                  <a:pt x="8269794" y="18026"/>
                </a:cubicBezTo>
                <a:cubicBezTo>
                  <a:pt x="8641583" y="-15469"/>
                  <a:pt x="9154049" y="7978"/>
                  <a:pt x="9154049" y="7978"/>
                </a:cubicBezTo>
                <a:lnTo>
                  <a:pt x="9154049" y="7978"/>
                </a:lnTo>
              </a:path>
            </a:pathLst>
          </a:custGeom>
          <a:noFill/>
          <a:ln w="34925">
            <a:solidFill>
              <a:srgbClr val="1E0A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80B7E23-2EDD-453F-A8F6-F9351A02475B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537597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00824AA-8205-465C-921E-4E8445ED17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293248" y="1364343"/>
            <a:ext cx="28716" cy="51732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79B25F2-6516-47B2-BE25-430DF28E116F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2218" y="1710206"/>
            <a:ext cx="0" cy="482739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22782C7-185D-4A6D-A0DA-371B95E94052}"/>
              </a:ext>
            </a:extLst>
          </p:cNvPr>
          <p:cNvCxnSpPr>
            <a:cxnSpLocks/>
          </p:cNvCxnSpPr>
          <p:nvPr/>
        </p:nvCxnSpPr>
        <p:spPr bwMode="auto">
          <a:xfrm flipV="1">
            <a:off x="3505376" y="2989942"/>
            <a:ext cx="0" cy="3528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2C6A59DD-5658-49C2-9299-F30F9A97BA52}"/>
              </a:ext>
            </a:extLst>
          </p:cNvPr>
          <p:cNvCxnSpPr>
            <a:cxnSpLocks/>
          </p:cNvCxnSpPr>
          <p:nvPr/>
        </p:nvCxnSpPr>
        <p:spPr bwMode="auto">
          <a:xfrm flipV="1">
            <a:off x="5762347" y="1828800"/>
            <a:ext cx="0" cy="4689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DED4525-E23A-49FC-9177-6D9D5D1090EE}"/>
              </a:ext>
            </a:extLst>
          </p:cNvPr>
          <p:cNvSpPr txBox="1"/>
          <p:nvPr/>
        </p:nvSpPr>
        <p:spPr>
          <a:xfrm>
            <a:off x="6676572" y="300004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普及率</a:t>
            </a:r>
            <a:r>
              <a:rPr kumimoji="1" lang="en-US" altLang="ja-JP" sz="2000" b="1" dirty="0"/>
              <a:t>100</a:t>
            </a:r>
            <a:r>
              <a:rPr kumimoji="1" lang="ja-JP" altLang="en-US" sz="2000" b="1" dirty="0"/>
              <a:t>％</a:t>
            </a:r>
          </a:p>
        </p:txBody>
      </p:sp>
      <p:sp>
        <p:nvSpPr>
          <p:cNvPr id="19" name="正方形/長方形 66">
            <a:extLst>
              <a:ext uri="{FF2B5EF4-FFF2-40B4-BE49-F238E27FC236}">
                <a16:creationId xmlns:a16="http://schemas.microsoft.com/office/drawing/2014/main" id="{F7DFBC17-4FBC-48DB-8A0C-C02B1D626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213" y="3413995"/>
            <a:ext cx="1214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導入期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20" name="正方形/長方形 66">
            <a:extLst>
              <a:ext uri="{FF2B5EF4-FFF2-40B4-BE49-F238E27FC236}">
                <a16:creationId xmlns:a16="http://schemas.microsoft.com/office/drawing/2014/main" id="{4C538277-3E5B-4AAA-835B-08C5DDF59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220" y="2613208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21" name="正方形/長方形 66">
            <a:extLst>
              <a:ext uri="{FF2B5EF4-FFF2-40B4-BE49-F238E27FC236}">
                <a16:creationId xmlns:a16="http://schemas.microsoft.com/office/drawing/2014/main" id="{4E4E4E6D-EF18-4693-AC03-F9331729B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408" y="1867347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E7A0B152-9712-4E99-9F33-3554E8F30C4A}"/>
              </a:ext>
            </a:extLst>
          </p:cNvPr>
          <p:cNvCxnSpPr>
            <a:cxnSpLocks/>
          </p:cNvCxnSpPr>
          <p:nvPr/>
        </p:nvCxnSpPr>
        <p:spPr bwMode="auto">
          <a:xfrm flipV="1">
            <a:off x="8505372" y="1524000"/>
            <a:ext cx="0" cy="504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66">
            <a:extLst>
              <a:ext uri="{FF2B5EF4-FFF2-40B4-BE49-F238E27FC236}">
                <a16:creationId xmlns:a16="http://schemas.microsoft.com/office/drawing/2014/main" id="{E9128E06-FDAE-4455-B1E9-2DD6DBC06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546" y="2073721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71B89AA-E1F2-4E76-8474-2294C8C416A0}"/>
              </a:ext>
            </a:extLst>
          </p:cNvPr>
          <p:cNvSpPr/>
          <p:nvPr/>
        </p:nvSpPr>
        <p:spPr>
          <a:xfrm>
            <a:off x="1486347" y="6057947"/>
            <a:ext cx="1569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イノベーター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A0BFF36-718B-47F5-B8F9-CF013FD598D9}"/>
              </a:ext>
            </a:extLst>
          </p:cNvPr>
          <p:cNvSpPr/>
          <p:nvPr/>
        </p:nvSpPr>
        <p:spPr>
          <a:xfrm>
            <a:off x="3864798" y="5776304"/>
            <a:ext cx="2262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アーリーアダプター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7340F68-F81C-4CC5-94A3-24822C73C3A1}"/>
              </a:ext>
            </a:extLst>
          </p:cNvPr>
          <p:cNvSpPr/>
          <p:nvPr/>
        </p:nvSpPr>
        <p:spPr>
          <a:xfrm>
            <a:off x="4645149" y="4743477"/>
            <a:ext cx="2492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アーリーマジョリティ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1FF41EB-8013-42F9-BDD9-7476DA1CD9E9}"/>
              </a:ext>
            </a:extLst>
          </p:cNvPr>
          <p:cNvSpPr/>
          <p:nvPr/>
        </p:nvSpPr>
        <p:spPr>
          <a:xfrm>
            <a:off x="5396439" y="3923521"/>
            <a:ext cx="2455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レイトマジョリティ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06001B-555E-4A62-B035-54C34A330BD7}"/>
              </a:ext>
            </a:extLst>
          </p:cNvPr>
          <p:cNvSpPr/>
          <p:nvPr/>
        </p:nvSpPr>
        <p:spPr>
          <a:xfrm>
            <a:off x="6728483" y="3491595"/>
            <a:ext cx="11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ラガード</a:t>
            </a:r>
            <a:endParaRPr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39F204-F8A1-45BD-880E-26D1A5480B74}"/>
              </a:ext>
            </a:extLst>
          </p:cNvPr>
          <p:cNvSpPr txBox="1"/>
          <p:nvPr/>
        </p:nvSpPr>
        <p:spPr>
          <a:xfrm>
            <a:off x="5809494" y="5992035"/>
            <a:ext cx="3156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後半は普及する速度により</a:t>
            </a:r>
            <a:br>
              <a:rPr kumimoji="1" lang="en-US" altLang="ja-JP" sz="1400" dirty="0"/>
            </a:br>
            <a:r>
              <a:rPr kumimoji="1" lang="ja-JP" altLang="en-US" sz="1400" dirty="0"/>
              <a:t>　若干異なってくる</a:t>
            </a:r>
          </a:p>
        </p:txBody>
      </p:sp>
    </p:spTree>
    <p:extLst>
      <p:ext uri="{BB962C8B-B14F-4D97-AF65-F5344CB8AC3E}">
        <p14:creationId xmlns:p14="http://schemas.microsoft.com/office/powerpoint/2010/main" val="237540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03C8067-1190-4A18-A8B9-107EEC0FEADA}"/>
              </a:ext>
            </a:extLst>
          </p:cNvPr>
          <p:cNvCxnSpPr/>
          <p:nvPr/>
        </p:nvCxnSpPr>
        <p:spPr bwMode="auto">
          <a:xfrm>
            <a:off x="2120051" y="1350881"/>
            <a:ext cx="8280920" cy="29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66">
            <a:extLst>
              <a:ext uri="{FF2B5EF4-FFF2-40B4-BE49-F238E27FC236}">
                <a16:creationId xmlns:a16="http://schemas.microsoft.com/office/drawing/2014/main" id="{AA0C1DC2-18C7-4128-B7AB-9513C091E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660" y="665344"/>
            <a:ext cx="1214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導入期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9B8AFB2C-ADA7-4C33-AD03-B93A4540C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336" y="686830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7" name="正方形/長方形 66">
            <a:extLst>
              <a:ext uri="{FF2B5EF4-FFF2-40B4-BE49-F238E27FC236}">
                <a16:creationId xmlns:a16="http://schemas.microsoft.com/office/drawing/2014/main" id="{E1F05B33-8F72-451D-B369-6FAC7D624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902" y="686830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8" name="正方形/長方形 66">
            <a:extLst>
              <a:ext uri="{FF2B5EF4-FFF2-40B4-BE49-F238E27FC236}">
                <a16:creationId xmlns:a16="http://schemas.microsoft.com/office/drawing/2014/main" id="{3D4EC85C-4689-4E17-92A0-9CC2BD0F1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8689" y="665344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233E62-EAA8-48BD-82A0-7443BDD175C8}"/>
              </a:ext>
            </a:extLst>
          </p:cNvPr>
          <p:cNvSpPr txBox="1"/>
          <p:nvPr/>
        </p:nvSpPr>
        <p:spPr>
          <a:xfrm>
            <a:off x="2149006" y="1867217"/>
            <a:ext cx="156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イノベータ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2DAE73-586C-406C-A8D9-975E7830C8A2}"/>
              </a:ext>
            </a:extLst>
          </p:cNvPr>
          <p:cNvSpPr txBox="1"/>
          <p:nvPr/>
        </p:nvSpPr>
        <p:spPr>
          <a:xfrm>
            <a:off x="3408554" y="2139664"/>
            <a:ext cx="2484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アーリーアダプター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23D3169-1B78-4072-88B2-ACBF97689086}"/>
              </a:ext>
            </a:extLst>
          </p:cNvPr>
          <p:cNvSpPr txBox="1"/>
          <p:nvPr/>
        </p:nvSpPr>
        <p:spPr>
          <a:xfrm>
            <a:off x="7540808" y="3384907"/>
            <a:ext cx="1656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ラガード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804CFF-8DCD-4836-8179-BB62B000829A}"/>
              </a:ext>
            </a:extLst>
          </p:cNvPr>
          <p:cNvSpPr txBox="1"/>
          <p:nvPr/>
        </p:nvSpPr>
        <p:spPr>
          <a:xfrm>
            <a:off x="2439368" y="3755429"/>
            <a:ext cx="1006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差別化</a:t>
            </a:r>
            <a:endParaRPr kumimoji="1" lang="en-US" altLang="ja-JP" dirty="0"/>
          </a:p>
          <a:p>
            <a:r>
              <a:rPr kumimoji="1" lang="ja-JP" altLang="en-US" dirty="0"/>
              <a:t>先進性</a:t>
            </a:r>
            <a:endParaRPr kumimoji="1" lang="en-US" altLang="ja-JP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4DDB500-B88D-4A31-9C78-8EF6ABF8EF29}"/>
              </a:ext>
            </a:extLst>
          </p:cNvPr>
          <p:cNvSpPr/>
          <p:nvPr/>
        </p:nvSpPr>
        <p:spPr>
          <a:xfrm>
            <a:off x="7979144" y="500547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ブランド</a:t>
            </a:r>
            <a:endParaRPr lang="en-US" altLang="ja-JP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6BE71E-B755-4AFF-BFF0-AC69FAC16901}"/>
              </a:ext>
            </a:extLst>
          </p:cNvPr>
          <p:cNvSpPr/>
          <p:nvPr/>
        </p:nvSpPr>
        <p:spPr>
          <a:xfrm>
            <a:off x="5812377" y="4318603"/>
            <a:ext cx="698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実績</a:t>
            </a:r>
            <a:endParaRPr lang="en-US" altLang="ja-JP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7BA0003-C9D5-4441-AA28-756D14A71073}"/>
              </a:ext>
            </a:extLst>
          </p:cNvPr>
          <p:cNvSpPr/>
          <p:nvPr/>
        </p:nvSpPr>
        <p:spPr>
          <a:xfrm>
            <a:off x="3800694" y="4093108"/>
            <a:ext cx="16566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顧客価値</a:t>
            </a:r>
            <a:br>
              <a:rPr lang="en-US" altLang="ja-JP" dirty="0"/>
            </a:br>
            <a:r>
              <a:rPr lang="ja-JP" altLang="en-US" dirty="0"/>
              <a:t>購入メリット</a:t>
            </a:r>
            <a:endParaRPr lang="en-US" altLang="ja-JP" dirty="0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11EFC74D-9024-46A4-87E1-E98F32858939}"/>
              </a:ext>
            </a:extLst>
          </p:cNvPr>
          <p:cNvSpPr/>
          <p:nvPr/>
        </p:nvSpPr>
        <p:spPr>
          <a:xfrm>
            <a:off x="1656479" y="5752094"/>
            <a:ext cx="1656677" cy="838152"/>
          </a:xfrm>
          <a:prstGeom prst="wedgeRectCallout">
            <a:avLst>
              <a:gd name="adj1" fmla="val 20352"/>
              <a:gd name="adj2" fmla="val -209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世界初の</a:t>
            </a:r>
            <a:br>
              <a:rPr kumimoji="1" lang="en-US" altLang="ja-JP" dirty="0"/>
            </a:br>
            <a:r>
              <a:rPr kumimoji="1" lang="ja-JP" altLang="en-US" dirty="0"/>
              <a:t>未体験の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297842E6-4510-40FA-9A6A-1A4468067C49}"/>
              </a:ext>
            </a:extLst>
          </p:cNvPr>
          <p:cNvSpPr/>
          <p:nvPr/>
        </p:nvSpPr>
        <p:spPr>
          <a:xfrm>
            <a:off x="3588597" y="5752094"/>
            <a:ext cx="1656677" cy="838152"/>
          </a:xfrm>
          <a:prstGeom prst="wedgeRectCallout">
            <a:avLst>
              <a:gd name="adj1" fmla="val 10714"/>
              <a:gd name="adj2" fmla="val -1697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便利・快適</a:t>
            </a:r>
            <a:br>
              <a:rPr kumimoji="1" lang="en-US" altLang="ja-JP" dirty="0"/>
            </a:br>
            <a:r>
              <a:rPr kumimoji="1" lang="ja-JP" altLang="en-US" dirty="0"/>
              <a:t>コスパ</a:t>
            </a: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65906133-BC36-47A0-BCB0-FFC907E1D995}"/>
              </a:ext>
            </a:extLst>
          </p:cNvPr>
          <p:cNvSpPr/>
          <p:nvPr/>
        </p:nvSpPr>
        <p:spPr>
          <a:xfrm>
            <a:off x="5538578" y="5747514"/>
            <a:ext cx="1656677" cy="838152"/>
          </a:xfrm>
          <a:prstGeom prst="wedgeRectCallout">
            <a:avLst>
              <a:gd name="adj1" fmla="val -8695"/>
              <a:gd name="adj2" fmla="val -17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60</a:t>
            </a:r>
            <a:r>
              <a:rPr kumimoji="1" lang="ja-JP" altLang="en-US" dirty="0"/>
              <a:t>％が良いと回答</a:t>
            </a: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18485264-587A-4663-AFD7-38F8C6DC41AA}"/>
              </a:ext>
            </a:extLst>
          </p:cNvPr>
          <p:cNvSpPr/>
          <p:nvPr/>
        </p:nvSpPr>
        <p:spPr>
          <a:xfrm>
            <a:off x="7470696" y="5781055"/>
            <a:ext cx="1818450" cy="838152"/>
          </a:xfrm>
          <a:prstGeom prst="wedgeRectCallout">
            <a:avLst>
              <a:gd name="adj1" fmla="val -53225"/>
              <a:gd name="adj2" fmla="val -1321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お求めやすい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5A26D60-2D0C-4F9B-84C3-DEFACFF479D4}"/>
              </a:ext>
            </a:extLst>
          </p:cNvPr>
          <p:cNvSpPr/>
          <p:nvPr/>
        </p:nvSpPr>
        <p:spPr>
          <a:xfrm>
            <a:off x="4876433" y="2499967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アーリーマジョリティ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2266960-C998-4C54-9302-CCB0E33203A7}"/>
              </a:ext>
            </a:extLst>
          </p:cNvPr>
          <p:cNvSpPr/>
          <p:nvPr/>
        </p:nvSpPr>
        <p:spPr>
          <a:xfrm>
            <a:off x="6260511" y="2833515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レイトマジョリティ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E3135DB-A86B-484F-94FC-93DEBEAACC06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2933836" y="2236549"/>
            <a:ext cx="8692" cy="1518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D186984-CE71-48DD-B3D2-A6CCD6A34350}"/>
              </a:ext>
            </a:extLst>
          </p:cNvPr>
          <p:cNvCxnSpPr>
            <a:cxnSpLocks/>
            <a:stCxn id="10" idx="2"/>
            <a:endCxn id="15" idx="0"/>
          </p:cNvCxnSpPr>
          <p:nvPr/>
        </p:nvCxnSpPr>
        <p:spPr>
          <a:xfrm flipH="1">
            <a:off x="4629033" y="2508996"/>
            <a:ext cx="21671" cy="1584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E033767-8D21-49B7-A833-7ADE74CDC3EC}"/>
              </a:ext>
            </a:extLst>
          </p:cNvPr>
          <p:cNvCxnSpPr>
            <a:cxnSpLocks/>
          </p:cNvCxnSpPr>
          <p:nvPr/>
        </p:nvCxnSpPr>
        <p:spPr>
          <a:xfrm>
            <a:off x="6149654" y="2922395"/>
            <a:ext cx="38712" cy="1449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5C6F0E03-9496-43E3-AF62-66F9ECC4AE68}"/>
              </a:ext>
            </a:extLst>
          </p:cNvPr>
          <p:cNvCxnSpPr>
            <a:cxnSpLocks/>
            <a:stCxn id="20" idx="2"/>
            <a:endCxn id="45" idx="0"/>
          </p:cNvCxnSpPr>
          <p:nvPr/>
        </p:nvCxnSpPr>
        <p:spPr>
          <a:xfrm flipH="1">
            <a:off x="7375564" y="3202847"/>
            <a:ext cx="16026" cy="1395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ED342E7-DDB9-46F6-B3FB-1484FFFC6E06}"/>
              </a:ext>
            </a:extLst>
          </p:cNvPr>
          <p:cNvSpPr/>
          <p:nvPr/>
        </p:nvSpPr>
        <p:spPr>
          <a:xfrm>
            <a:off x="7026301" y="4598333"/>
            <a:ext cx="698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価格</a:t>
            </a: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F3851F67-F1B6-4DF2-B1CE-3209A801981B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8522669" y="4401760"/>
            <a:ext cx="10473" cy="603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吹き出し: 四角形 52">
            <a:extLst>
              <a:ext uri="{FF2B5EF4-FFF2-40B4-BE49-F238E27FC236}">
                <a16:creationId xmlns:a16="http://schemas.microsoft.com/office/drawing/2014/main" id="{7E68F850-616B-4F7F-99DF-A9D7819600E4}"/>
              </a:ext>
            </a:extLst>
          </p:cNvPr>
          <p:cNvSpPr/>
          <p:nvPr/>
        </p:nvSpPr>
        <p:spPr>
          <a:xfrm>
            <a:off x="9491423" y="5744623"/>
            <a:ext cx="1818450" cy="838152"/>
          </a:xfrm>
          <a:prstGeom prst="wedgeRectCallout">
            <a:avLst>
              <a:gd name="adj1" fmla="val -70785"/>
              <a:gd name="adj2" fmla="val -1183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信頼のブランド</a:t>
            </a:r>
          </a:p>
        </p:txBody>
      </p:sp>
    </p:spTree>
    <p:extLst>
      <p:ext uri="{BB962C8B-B14F-4D97-AF65-F5344CB8AC3E}">
        <p14:creationId xmlns:p14="http://schemas.microsoft.com/office/powerpoint/2010/main" val="118312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8912</TotalTime>
  <Words>306</Words>
  <Application>Microsoft Office PowerPoint</Application>
  <PresentationFormat>ワイド画面</PresentationFormat>
  <Paragraphs>84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Office テーマ</vt:lpstr>
      <vt:lpstr>イノベーター論（普及理論）</vt:lpstr>
      <vt:lpstr>普及理論</vt:lpstr>
      <vt:lpstr>PowerPoint プレゼンテーション</vt:lpstr>
      <vt:lpstr>PowerPoint プレゼンテーション</vt:lpstr>
      <vt:lpstr>PowerPoint プレゼンテーション</vt:lpstr>
      <vt:lpstr>プロダクトライフ論　＋　イノベーター論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市川 良紀</dc:creator>
  <cp:lastModifiedBy>市川 良紀</cp:lastModifiedBy>
  <cp:revision>60</cp:revision>
  <dcterms:created xsi:type="dcterms:W3CDTF">2019-03-24T02:43:47Z</dcterms:created>
  <dcterms:modified xsi:type="dcterms:W3CDTF">2020-03-31T04:25:19Z</dcterms:modified>
</cp:coreProperties>
</file>